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C91FB-E913-47BC-BD5A-049D8097CF75}" v="178" dt="2025-03-08T22:18:38.708"/>
    <p1510:client id="{F629D518-5666-48C9-A727-94C5CA467874}" v="215" dt="2025-03-08T23:09:10.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6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Benjamin" userId="8a4d614f9ff47637" providerId="LiveId" clId="{F629D518-5666-48C9-A727-94C5CA467874}"/>
    <pc:docChg chg="undo custSel modSld">
      <pc:chgData name="Ruth Benjamin" userId="8a4d614f9ff47637" providerId="LiveId" clId="{F629D518-5666-48C9-A727-94C5CA467874}" dt="2025-03-08T23:10:34.945" v="222" actId="26606"/>
      <pc:docMkLst>
        <pc:docMk/>
      </pc:docMkLst>
      <pc:sldChg chg="addSp delSp modSp mod setBg setClrOvrMap">
        <pc:chgData name="Ruth Benjamin" userId="8a4d614f9ff47637" providerId="LiveId" clId="{F629D518-5666-48C9-A727-94C5CA467874}" dt="2025-03-08T23:10:34.945" v="222" actId="26606"/>
        <pc:sldMkLst>
          <pc:docMk/>
          <pc:sldMk cId="1794461871" sldId="264"/>
        </pc:sldMkLst>
        <pc:spChg chg="mod">
          <ac:chgData name="Ruth Benjamin" userId="8a4d614f9ff47637" providerId="LiveId" clId="{F629D518-5666-48C9-A727-94C5CA467874}" dt="2025-03-08T23:10:34.945" v="222" actId="26606"/>
          <ac:spMkLst>
            <pc:docMk/>
            <pc:sldMk cId="1794461871" sldId="264"/>
            <ac:spMk id="2" creationId="{BF65F472-2271-DD23-55D1-EC5CDEEC3251}"/>
          </ac:spMkLst>
        </pc:spChg>
        <pc:spChg chg="del">
          <ac:chgData name="Ruth Benjamin" userId="8a4d614f9ff47637" providerId="LiveId" clId="{F629D518-5666-48C9-A727-94C5CA467874}" dt="2025-03-08T22:53:52.144" v="190" actId="26606"/>
          <ac:spMkLst>
            <pc:docMk/>
            <pc:sldMk cId="1794461871" sldId="264"/>
            <ac:spMk id="57" creationId="{54B9C16B-AC4A-44ED-9075-F76549B46E7C}"/>
          </ac:spMkLst>
        </pc:spChg>
        <pc:spChg chg="del">
          <ac:chgData name="Ruth Benjamin" userId="8a4d614f9ff47637" providerId="LiveId" clId="{F629D518-5666-48C9-A727-94C5CA467874}" dt="2025-03-08T22:53:52.144" v="190" actId="26606"/>
          <ac:spMkLst>
            <pc:docMk/>
            <pc:sldMk cId="1794461871" sldId="264"/>
            <ac:spMk id="90" creationId="{B53044DC-4918-43DA-B49D-91673C6C9485}"/>
          </ac:spMkLst>
        </pc:spChg>
        <pc:spChg chg="add del">
          <ac:chgData name="Ruth Benjamin" userId="8a4d614f9ff47637" providerId="LiveId" clId="{F629D518-5666-48C9-A727-94C5CA467874}" dt="2025-03-08T23:10:34.945" v="222" actId="26606"/>
          <ac:spMkLst>
            <pc:docMk/>
            <pc:sldMk cId="1794461871" sldId="264"/>
            <ac:spMk id="126" creationId="{54B9C16B-AC4A-44ED-9075-F76549B46E7C}"/>
          </ac:spMkLst>
        </pc:spChg>
        <pc:spChg chg="add del">
          <ac:chgData name="Ruth Benjamin" userId="8a4d614f9ff47637" providerId="LiveId" clId="{F629D518-5666-48C9-A727-94C5CA467874}" dt="2025-03-08T23:10:34.945" v="222" actId="26606"/>
          <ac:spMkLst>
            <pc:docMk/>
            <pc:sldMk cId="1794461871" sldId="264"/>
            <ac:spMk id="159" creationId="{B53044DC-4918-43DA-B49D-91673C6C9485}"/>
          </ac:spMkLst>
        </pc:spChg>
        <pc:spChg chg="add del">
          <ac:chgData name="Ruth Benjamin" userId="8a4d614f9ff47637" providerId="LiveId" clId="{F629D518-5666-48C9-A727-94C5CA467874}" dt="2025-03-08T23:10:34.890" v="221" actId="26606"/>
          <ac:spMkLst>
            <pc:docMk/>
            <pc:sldMk cId="1794461871" sldId="264"/>
            <ac:spMk id="195" creationId="{2EEF4763-EB4A-4A35-89EB-AD2763B48C3B}"/>
          </ac:spMkLst>
        </pc:spChg>
        <pc:grpChg chg="add del">
          <ac:chgData name="Ruth Benjamin" userId="8a4d614f9ff47637" providerId="LiveId" clId="{F629D518-5666-48C9-A727-94C5CA467874}" dt="2025-03-08T23:10:34.945" v="222" actId="26606"/>
          <ac:grpSpMkLst>
            <pc:docMk/>
            <pc:sldMk cId="1794461871" sldId="264"/>
            <ac:grpSpMk id="128" creationId="{62A2FEB6-F419-4684-9ABC-9E32E012E8B7}"/>
          </ac:grpSpMkLst>
        </pc:grpChg>
        <pc:grpChg chg="add del">
          <ac:chgData name="Ruth Benjamin" userId="8a4d614f9ff47637" providerId="LiveId" clId="{F629D518-5666-48C9-A727-94C5CA467874}" dt="2025-03-08T23:10:34.945" v="222" actId="26606"/>
          <ac:grpSpMkLst>
            <pc:docMk/>
            <pc:sldMk cId="1794461871" sldId="264"/>
            <ac:grpSpMk id="161" creationId="{1DCE6B36-1420-43AB-86CF-4E653A517B9C}"/>
          </ac:grpSpMkLst>
        </pc:grpChg>
        <pc:graphicFrameChg chg="mod modGraphic">
          <ac:chgData name="Ruth Benjamin" userId="8a4d614f9ff47637" providerId="LiveId" clId="{F629D518-5666-48C9-A727-94C5CA467874}" dt="2025-03-08T23:10:34.945" v="222" actId="26606"/>
          <ac:graphicFrameMkLst>
            <pc:docMk/>
            <pc:sldMk cId="1794461871" sldId="264"/>
            <ac:graphicFrameMk id="53" creationId="{472ACFB8-BEF8-CDE9-DA8C-47DE239F0EDA}"/>
          </ac:graphicFrameMkLst>
        </pc:graphicFrameChg>
        <pc:picChg chg="add del">
          <ac:chgData name="Ruth Benjamin" userId="8a4d614f9ff47637" providerId="LiveId" clId="{F629D518-5666-48C9-A727-94C5CA467874}" dt="2025-03-08T23:08:11.375" v="192" actId="21"/>
          <ac:picMkLst>
            <pc:docMk/>
            <pc:sldMk cId="1794461871" sldId="264"/>
            <ac:picMk id="3" creationId="{05DF4098-6B49-DFF3-402C-A1CA2B0A6A73}"/>
          </ac:picMkLst>
        </pc:picChg>
        <pc:picChg chg="add del">
          <ac:chgData name="Ruth Benjamin" userId="8a4d614f9ff47637" providerId="LiveId" clId="{F629D518-5666-48C9-A727-94C5CA467874}" dt="2025-03-08T23:08:30.056" v="194" actId="21"/>
          <ac:picMkLst>
            <pc:docMk/>
            <pc:sldMk cId="1794461871" sldId="264"/>
            <ac:picMk id="3" creationId="{89D32271-4D43-0F7B-3642-70BAEECD3CAC}"/>
          </ac:picMkLst>
        </pc:picChg>
        <pc:picChg chg="del">
          <ac:chgData name="Ruth Benjamin" userId="8a4d614f9ff47637" providerId="LiveId" clId="{F629D518-5666-48C9-A727-94C5CA467874}" dt="2025-03-08T22:53:52.144" v="190" actId="26606"/>
          <ac:picMkLst>
            <pc:docMk/>
            <pc:sldMk cId="1794461871" sldId="264"/>
            <ac:picMk id="88" creationId="{3E94A106-9341-485C-9057-9D62B2BD083F}"/>
          </ac:picMkLst>
        </pc:picChg>
        <pc:picChg chg="del">
          <ac:chgData name="Ruth Benjamin" userId="8a4d614f9ff47637" providerId="LiveId" clId="{F629D518-5666-48C9-A727-94C5CA467874}" dt="2025-03-08T22:53:52.144" v="190" actId="26606"/>
          <ac:picMkLst>
            <pc:docMk/>
            <pc:sldMk cId="1794461871" sldId="264"/>
            <ac:picMk id="121" creationId="{9BE36DBF-0333-4D36-A5BF-81FDA2406FE9}"/>
          </ac:picMkLst>
        </pc:picChg>
        <pc:picChg chg="add del">
          <ac:chgData name="Ruth Benjamin" userId="8a4d614f9ff47637" providerId="LiveId" clId="{F629D518-5666-48C9-A727-94C5CA467874}" dt="2025-03-08T23:10:34.945" v="222" actId="26606"/>
          <ac:picMkLst>
            <pc:docMk/>
            <pc:sldMk cId="1794461871" sldId="264"/>
            <ac:picMk id="157" creationId="{3E94A106-9341-485C-9057-9D62B2BD083F}"/>
          </ac:picMkLst>
        </pc:picChg>
        <pc:picChg chg="add del">
          <ac:chgData name="Ruth Benjamin" userId="8a4d614f9ff47637" providerId="LiveId" clId="{F629D518-5666-48C9-A727-94C5CA467874}" dt="2025-03-08T23:10:34.945" v="222" actId="26606"/>
          <ac:picMkLst>
            <pc:docMk/>
            <pc:sldMk cId="1794461871" sldId="264"/>
            <ac:picMk id="190" creationId="{9BE36DBF-0333-4D36-A5BF-81FDA2406FE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A93B90-E88D-4873-A443-70C8258984FB}"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E2817947-6CD1-48AA-BFA7-17E3D853E377}">
      <dgm:prSet/>
      <dgm:spPr/>
      <dgm:t>
        <a:bodyPr/>
        <a:lstStyle/>
        <a:p>
          <a:r>
            <a:rPr lang="en-US" dirty="0">
              <a:latin typeface="Century Gothic" panose="020B0502020202020204" pitchFamily="34" charset="0"/>
            </a:rPr>
            <a:t>Tributes to recognize and honor nurses in their last season of life and/or at the end of their life journey </a:t>
          </a:r>
        </a:p>
        <a:p>
          <a:r>
            <a:rPr lang="en-US" dirty="0">
              <a:latin typeface="Century Gothic" panose="020B0502020202020204" pitchFamily="34" charset="0"/>
            </a:rPr>
            <a:t>Community outreach </a:t>
          </a:r>
        </a:p>
        <a:p>
          <a:r>
            <a:rPr lang="en-US" dirty="0">
              <a:latin typeface="Century Gothic" panose="020B0502020202020204" pitchFamily="34" charset="0"/>
            </a:rPr>
            <a:t>Speaking engagements </a:t>
          </a:r>
        </a:p>
        <a:p>
          <a:r>
            <a:rPr lang="en-US" dirty="0">
              <a:latin typeface="Century Gothic" panose="020B0502020202020204" pitchFamily="34" charset="0"/>
            </a:rPr>
            <a:t>Fundraising</a:t>
          </a:r>
        </a:p>
        <a:p>
          <a:r>
            <a:rPr lang="en-US" dirty="0">
              <a:latin typeface="Century Gothic" panose="020B0502020202020204" pitchFamily="34" charset="0"/>
            </a:rPr>
            <a:t>Nurses supporting nurses </a:t>
          </a:r>
        </a:p>
      </dgm:t>
    </dgm:pt>
    <dgm:pt modelId="{3EA06965-8014-40B7-ACB2-CDA0CF7DACAC}" type="parTrans" cxnId="{F39E9DDE-DB4D-4D9F-814F-60C45F3CE0C7}">
      <dgm:prSet/>
      <dgm:spPr/>
      <dgm:t>
        <a:bodyPr/>
        <a:lstStyle/>
        <a:p>
          <a:endParaRPr lang="en-US"/>
        </a:p>
      </dgm:t>
    </dgm:pt>
    <dgm:pt modelId="{AC4C24DD-5A26-45A2-B0FF-CF1CF8F98ACF}" type="sibTrans" cxnId="{F39E9DDE-DB4D-4D9F-814F-60C45F3CE0C7}">
      <dgm:prSet/>
      <dgm:spPr/>
      <dgm:t>
        <a:bodyPr/>
        <a:lstStyle/>
        <a:p>
          <a:endParaRPr lang="en-US"/>
        </a:p>
      </dgm:t>
    </dgm:pt>
    <dgm:pt modelId="{203AC9BC-8960-4CA4-9647-D53BA68D26DE}" type="pres">
      <dgm:prSet presAssocID="{57A93B90-E88D-4873-A443-70C8258984FB}" presName="diagram" presStyleCnt="0">
        <dgm:presLayoutVars>
          <dgm:dir/>
          <dgm:resizeHandles val="exact"/>
        </dgm:presLayoutVars>
      </dgm:prSet>
      <dgm:spPr/>
    </dgm:pt>
    <dgm:pt modelId="{4D5F8D0E-9F2C-4FEB-91BD-35321EF68D5B}" type="pres">
      <dgm:prSet presAssocID="{E2817947-6CD1-48AA-BFA7-17E3D853E377}" presName="node" presStyleLbl="node1" presStyleIdx="0" presStyleCnt="1">
        <dgm:presLayoutVars>
          <dgm:bulletEnabled val="1"/>
        </dgm:presLayoutVars>
      </dgm:prSet>
      <dgm:spPr/>
    </dgm:pt>
  </dgm:ptLst>
  <dgm:cxnLst>
    <dgm:cxn modelId="{FB212F69-CFD0-4300-8FD0-ACBA6EE3CC31}" type="presOf" srcId="{E2817947-6CD1-48AA-BFA7-17E3D853E377}" destId="{4D5F8D0E-9F2C-4FEB-91BD-35321EF68D5B}" srcOrd="0" destOrd="0" presId="urn:microsoft.com/office/officeart/2005/8/layout/default"/>
    <dgm:cxn modelId="{F39E9DDE-DB4D-4D9F-814F-60C45F3CE0C7}" srcId="{57A93B90-E88D-4873-A443-70C8258984FB}" destId="{E2817947-6CD1-48AA-BFA7-17E3D853E377}" srcOrd="0" destOrd="0" parTransId="{3EA06965-8014-40B7-ACB2-CDA0CF7DACAC}" sibTransId="{AC4C24DD-5A26-45A2-B0FF-CF1CF8F98ACF}"/>
    <dgm:cxn modelId="{8A425BE6-AFD6-4D7A-99CD-1884919AA8EA}" type="presOf" srcId="{57A93B90-E88D-4873-A443-70C8258984FB}" destId="{203AC9BC-8960-4CA4-9647-D53BA68D26DE}" srcOrd="0" destOrd="0" presId="urn:microsoft.com/office/officeart/2005/8/layout/default"/>
    <dgm:cxn modelId="{FC52FBE5-4D59-486F-BBA5-DDB288FDE9AD}" type="presParOf" srcId="{203AC9BC-8960-4CA4-9647-D53BA68D26DE}" destId="{4D5F8D0E-9F2C-4FEB-91BD-35321EF68D5B}"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F8D0E-9F2C-4FEB-91BD-35321EF68D5B}">
      <dsp:nvSpPr>
        <dsp:cNvPr id="0" name=""/>
        <dsp:cNvSpPr/>
      </dsp:nvSpPr>
      <dsp:spPr>
        <a:xfrm>
          <a:off x="2336229" y="1298"/>
          <a:ext cx="5233541" cy="3140124"/>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entury Gothic" panose="020B0502020202020204" pitchFamily="34" charset="0"/>
            </a:rPr>
            <a:t>Tributes to recognize and honor nurses in their last season of life and/or at the end of their life journey </a:t>
          </a:r>
        </a:p>
        <a:p>
          <a:pPr marL="0" lvl="0" indent="0" algn="ctr" defTabSz="977900">
            <a:lnSpc>
              <a:spcPct val="90000"/>
            </a:lnSpc>
            <a:spcBef>
              <a:spcPct val="0"/>
            </a:spcBef>
            <a:spcAft>
              <a:spcPct val="35000"/>
            </a:spcAft>
            <a:buNone/>
          </a:pPr>
          <a:r>
            <a:rPr lang="en-US" sz="2200" kern="1200" dirty="0">
              <a:latin typeface="Century Gothic" panose="020B0502020202020204" pitchFamily="34" charset="0"/>
            </a:rPr>
            <a:t>Community outreach </a:t>
          </a:r>
        </a:p>
        <a:p>
          <a:pPr marL="0" lvl="0" indent="0" algn="ctr" defTabSz="977900">
            <a:lnSpc>
              <a:spcPct val="90000"/>
            </a:lnSpc>
            <a:spcBef>
              <a:spcPct val="0"/>
            </a:spcBef>
            <a:spcAft>
              <a:spcPct val="35000"/>
            </a:spcAft>
            <a:buNone/>
          </a:pPr>
          <a:r>
            <a:rPr lang="en-US" sz="2200" kern="1200" dirty="0">
              <a:latin typeface="Century Gothic" panose="020B0502020202020204" pitchFamily="34" charset="0"/>
            </a:rPr>
            <a:t>Speaking engagements </a:t>
          </a:r>
        </a:p>
        <a:p>
          <a:pPr marL="0" lvl="0" indent="0" algn="ctr" defTabSz="977900">
            <a:lnSpc>
              <a:spcPct val="90000"/>
            </a:lnSpc>
            <a:spcBef>
              <a:spcPct val="0"/>
            </a:spcBef>
            <a:spcAft>
              <a:spcPct val="35000"/>
            </a:spcAft>
            <a:buNone/>
          </a:pPr>
          <a:r>
            <a:rPr lang="en-US" sz="2200" kern="1200" dirty="0">
              <a:latin typeface="Century Gothic" panose="020B0502020202020204" pitchFamily="34" charset="0"/>
            </a:rPr>
            <a:t>Fundraising</a:t>
          </a:r>
        </a:p>
        <a:p>
          <a:pPr marL="0" lvl="0" indent="0" algn="ctr" defTabSz="977900">
            <a:lnSpc>
              <a:spcPct val="90000"/>
            </a:lnSpc>
            <a:spcBef>
              <a:spcPct val="0"/>
            </a:spcBef>
            <a:spcAft>
              <a:spcPct val="35000"/>
            </a:spcAft>
            <a:buNone/>
          </a:pPr>
          <a:r>
            <a:rPr lang="en-US" sz="2200" kern="1200" dirty="0">
              <a:latin typeface="Century Gothic" panose="020B0502020202020204" pitchFamily="34" charset="0"/>
            </a:rPr>
            <a:t>Nurses supporting nurses </a:t>
          </a:r>
        </a:p>
      </dsp:txBody>
      <dsp:txXfrm>
        <a:off x="2336229" y="1298"/>
        <a:ext cx="5233541" cy="31401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26632B1-7B94-4577-A042-A296208A8C77}" type="datetimeFigureOut">
              <a:rPr lang="en-US" smtClean="0"/>
              <a:t>3/8/2025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417636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632B1-7B94-4577-A042-A296208A8C77}"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120396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632B1-7B94-4577-A042-A296208A8C77}"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3739823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632B1-7B94-4577-A042-A296208A8C77}"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29A08-1E99-464D-A4FB-C0B8B03AC748}"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59145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632B1-7B94-4577-A042-A296208A8C77}"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916235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26632B1-7B94-4577-A042-A296208A8C77}" type="datetimeFigureOut">
              <a:rPr lang="en-US" smtClean="0"/>
              <a:t>3/8/2025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2326909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26632B1-7B94-4577-A042-A296208A8C77}" type="datetimeFigureOut">
              <a:rPr lang="en-US" smtClean="0"/>
              <a:t>3/8/2025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310902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632B1-7B94-4577-A042-A296208A8C77}"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1909627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632B1-7B94-4577-A042-A296208A8C77}"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24991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632B1-7B94-4577-A042-A296208A8C77}"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4143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6632B1-7B94-4577-A042-A296208A8C77}"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313984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6632B1-7B94-4577-A042-A296208A8C77}"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238558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6632B1-7B94-4577-A042-A296208A8C77}" type="datetimeFigureOut">
              <a:rPr lang="en-US" smtClean="0"/>
              <a:t>3/8/2025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144591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6632B1-7B94-4577-A042-A296208A8C77}" type="datetimeFigureOut">
              <a:rPr lang="en-US" smtClean="0"/>
              <a:t>3/8/2025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289730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632B1-7B94-4577-A042-A296208A8C77}" type="datetimeFigureOut">
              <a:rPr lang="en-US" smtClean="0"/>
              <a:t>3/8/2025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2780683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632B1-7B94-4577-A042-A296208A8C77}"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1651340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632B1-7B94-4577-A042-A296208A8C77}"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29A08-1E99-464D-A4FB-C0B8B03AC748}" type="slidenum">
              <a:rPr lang="en-US" smtClean="0"/>
              <a:t>‹#›</a:t>
            </a:fld>
            <a:endParaRPr lang="en-US"/>
          </a:p>
        </p:txBody>
      </p:sp>
    </p:spTree>
    <p:extLst>
      <p:ext uri="{BB962C8B-B14F-4D97-AF65-F5344CB8AC3E}">
        <p14:creationId xmlns:p14="http://schemas.microsoft.com/office/powerpoint/2010/main" val="356798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26632B1-7B94-4577-A042-A296208A8C77}" type="datetimeFigureOut">
              <a:rPr lang="en-US" smtClean="0"/>
              <a:t>3/8/2025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7729A08-1E99-464D-A4FB-C0B8B03AC748}" type="slidenum">
              <a:rPr lang="en-US" smtClean="0"/>
              <a:t>‹#›</a:t>
            </a:fld>
            <a:endParaRPr lang="en-US"/>
          </a:p>
        </p:txBody>
      </p:sp>
    </p:spTree>
    <p:extLst>
      <p:ext uri="{BB962C8B-B14F-4D97-AF65-F5344CB8AC3E}">
        <p14:creationId xmlns:p14="http://schemas.microsoft.com/office/powerpoint/2010/main" val="29554298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C77C-9DF9-B174-02F2-48FCD54246C0}"/>
              </a:ext>
            </a:extLst>
          </p:cNvPr>
          <p:cNvSpPr>
            <a:spLocks noGrp="1"/>
          </p:cNvSpPr>
          <p:nvPr>
            <p:ph type="ctrTitle"/>
          </p:nvPr>
        </p:nvSpPr>
        <p:spPr>
          <a:xfrm>
            <a:off x="1617233" y="4539573"/>
            <a:ext cx="8957534" cy="1182838"/>
          </a:xfrm>
        </p:spPr>
        <p:txBody>
          <a:bodyPr>
            <a:normAutofit fontScale="90000"/>
          </a:bodyPr>
          <a:lstStyle/>
          <a:p>
            <a:pPr algn="ctr"/>
            <a:r>
              <a:rPr lang="en-US" sz="2000" dirty="0">
                <a:latin typeface="Century Gothic" panose="020B0502020202020204" pitchFamily="34" charset="0"/>
              </a:rPr>
              <a:t>Finger Lakes Nurse Honor Guard</a:t>
            </a:r>
            <a:br>
              <a:rPr lang="en-US" sz="1200" dirty="0">
                <a:latin typeface="Century Gothic" panose="020B0502020202020204" pitchFamily="34" charset="0"/>
              </a:rPr>
            </a:br>
            <a:br>
              <a:rPr lang="en-US" sz="1200" dirty="0">
                <a:latin typeface="Century Gothic" panose="020B0502020202020204" pitchFamily="34" charset="0"/>
              </a:rPr>
            </a:br>
            <a:br>
              <a:rPr lang="en-US" sz="1200" dirty="0">
                <a:latin typeface="Century Gothic" panose="020B0502020202020204" pitchFamily="34" charset="0"/>
              </a:rPr>
            </a:br>
            <a:br>
              <a:rPr lang="en-US" sz="1200" dirty="0">
                <a:latin typeface="Century Gothic" panose="020B0502020202020204" pitchFamily="34" charset="0"/>
              </a:rPr>
            </a:br>
            <a:r>
              <a:rPr lang="en-US" sz="1200" dirty="0">
                <a:latin typeface="Century Gothic" panose="020B0502020202020204" pitchFamily="34" charset="0"/>
              </a:rPr>
              <a:t>Ruth Benjamin RN,GERO-BC,CRRN,CDDN,CHPN</a:t>
            </a:r>
            <a:br>
              <a:rPr lang="en-US" sz="1200" dirty="0">
                <a:latin typeface="Century Gothic" panose="020B0502020202020204" pitchFamily="34" charset="0"/>
              </a:rPr>
            </a:br>
            <a:r>
              <a:rPr lang="en-US" sz="1200" dirty="0">
                <a:latin typeface="Century Gothic" panose="020B0502020202020204" pitchFamily="34" charset="0"/>
              </a:rPr>
              <a:t>Founder and President of FLNHG</a:t>
            </a:r>
          </a:p>
        </p:txBody>
      </p:sp>
      <p:sp>
        <p:nvSpPr>
          <p:cNvPr id="3" name="Subtitle 2">
            <a:extLst>
              <a:ext uri="{FF2B5EF4-FFF2-40B4-BE49-F238E27FC236}">
                <a16:creationId xmlns:a16="http://schemas.microsoft.com/office/drawing/2014/main" id="{E896640F-E1A4-F1C3-8CFE-87A72405F905}"/>
              </a:ext>
            </a:extLst>
          </p:cNvPr>
          <p:cNvSpPr>
            <a:spLocks noGrp="1"/>
          </p:cNvSpPr>
          <p:nvPr>
            <p:ph type="subTitle" idx="1"/>
          </p:nvPr>
        </p:nvSpPr>
        <p:spPr>
          <a:xfrm>
            <a:off x="1911275" y="5722411"/>
            <a:ext cx="8369450" cy="480330"/>
          </a:xfrm>
        </p:spPr>
        <p:txBody>
          <a:bodyPr>
            <a:normAutofit/>
          </a:bodyPr>
          <a:lstStyle/>
          <a:p>
            <a:pPr algn="ctr"/>
            <a:endParaRPr lang="en-US"/>
          </a:p>
          <a:p>
            <a:pPr algn="ctr"/>
            <a:endParaRPr lang="en-US"/>
          </a:p>
        </p:txBody>
      </p:sp>
      <p:sp>
        <p:nvSpPr>
          <p:cNvPr id="344" name="Round Diagonal Corner Rectangle 6">
            <a:extLst>
              <a:ext uri="{FF2B5EF4-FFF2-40B4-BE49-F238E27FC236}">
                <a16:creationId xmlns:a16="http://schemas.microsoft.com/office/drawing/2014/main" id="{9CE97880-B96A-4BF9-BFFB-34DAA44F8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74" y="639965"/>
            <a:ext cx="10879991" cy="3598548"/>
          </a:xfrm>
          <a:prstGeom prst="round2DiagRect">
            <a:avLst>
              <a:gd name="adj1" fmla="val 9529"/>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urse honor guard">
            <a:extLst>
              <a:ext uri="{FF2B5EF4-FFF2-40B4-BE49-F238E27FC236}">
                <a16:creationId xmlns:a16="http://schemas.microsoft.com/office/drawing/2014/main" id="{541BAE58-7BEF-587E-EA3D-436BD9FCE444}"/>
              </a:ext>
            </a:extLst>
          </p:cNvPr>
          <p:cNvPicPr>
            <a:picLocks noChangeAspect="1"/>
          </p:cNvPicPr>
          <p:nvPr/>
        </p:nvPicPr>
        <p:blipFill>
          <a:blip r:embed="rId3"/>
          <a:srcRect t="8920" b="34907"/>
          <a:stretch/>
        </p:blipFill>
        <p:spPr>
          <a:xfrm>
            <a:off x="973635" y="1020458"/>
            <a:ext cx="5051471" cy="2837562"/>
          </a:xfrm>
          <a:prstGeom prst="rect">
            <a:avLst/>
          </a:prstGeom>
        </p:spPr>
      </p:pic>
      <p:pic>
        <p:nvPicPr>
          <p:cNvPr id="5" name="Picture 4" descr="People holding hands">
            <a:extLst>
              <a:ext uri="{FF2B5EF4-FFF2-40B4-BE49-F238E27FC236}">
                <a16:creationId xmlns:a16="http://schemas.microsoft.com/office/drawing/2014/main" id="{D176D4A9-A5F8-AD69-61BF-206517577882}"/>
              </a:ext>
            </a:extLst>
          </p:cNvPr>
          <p:cNvPicPr>
            <a:picLocks noChangeAspect="1"/>
          </p:cNvPicPr>
          <p:nvPr/>
        </p:nvPicPr>
        <p:blipFill rotWithShape="1">
          <a:blip r:embed="rId4"/>
          <a:srcRect t="13836" b="1933"/>
          <a:stretch/>
        </p:blipFill>
        <p:spPr>
          <a:xfrm>
            <a:off x="6188832" y="1019165"/>
            <a:ext cx="5051472" cy="2840149"/>
          </a:xfrm>
          <a:prstGeom prst="rect">
            <a:avLst/>
          </a:prstGeom>
        </p:spPr>
      </p:pic>
    </p:spTree>
    <p:extLst>
      <p:ext uri="{BB962C8B-B14F-4D97-AF65-F5344CB8AC3E}">
        <p14:creationId xmlns:p14="http://schemas.microsoft.com/office/powerpoint/2010/main" val="13736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2" name="Title 1">
            <a:extLst>
              <a:ext uri="{FF2B5EF4-FFF2-40B4-BE49-F238E27FC236}">
                <a16:creationId xmlns:a16="http://schemas.microsoft.com/office/drawing/2014/main" id="{D7C61FA2-34BC-FD52-BA82-97E787D7794A}"/>
              </a:ext>
            </a:extLst>
          </p:cNvPr>
          <p:cNvSpPr>
            <a:spLocks noGrp="1"/>
          </p:cNvSpPr>
          <p:nvPr>
            <p:ph type="title"/>
          </p:nvPr>
        </p:nvSpPr>
        <p:spPr>
          <a:xfrm>
            <a:off x="1583267" y="1234278"/>
            <a:ext cx="2869416" cy="4708528"/>
          </a:xfrm>
        </p:spPr>
        <p:txBody>
          <a:bodyPr>
            <a:normAutofit/>
          </a:bodyPr>
          <a:lstStyle/>
          <a:p>
            <a:pPr algn="r"/>
            <a:r>
              <a:rPr lang="en-US" sz="4000" dirty="0">
                <a:latin typeface="Century Gothic" panose="020B0502020202020204" pitchFamily="34" charset="0"/>
              </a:rPr>
              <a:t>How the Honor Guard Services are Obtained </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F4D16B-DC85-27B0-AFFE-E9DD2F7D914A}"/>
              </a:ext>
            </a:extLst>
          </p:cNvPr>
          <p:cNvSpPr>
            <a:spLocks noGrp="1"/>
          </p:cNvSpPr>
          <p:nvPr>
            <p:ph idx="1"/>
          </p:nvPr>
        </p:nvSpPr>
        <p:spPr>
          <a:xfrm>
            <a:off x="5297763" y="1082673"/>
            <a:ext cx="5751237" cy="4708528"/>
          </a:xfrm>
        </p:spPr>
        <p:txBody>
          <a:bodyPr anchor="ctr">
            <a:normAutofit/>
          </a:bodyPr>
          <a:lstStyle/>
          <a:p>
            <a:r>
              <a:rPr lang="en-US" sz="1800" dirty="0">
                <a:latin typeface="Century Gothic" panose="020B0502020202020204" pitchFamily="34" charset="0"/>
              </a:rPr>
              <a:t>Funeral home, clergy or family will call or e-mail  President and Founder of FLNHG to request services </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spTree>
    <p:extLst>
      <p:ext uri="{BB962C8B-B14F-4D97-AF65-F5344CB8AC3E}">
        <p14:creationId xmlns:p14="http://schemas.microsoft.com/office/powerpoint/2010/main" val="226169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FC10-752D-4611-219F-308BC625F799}"/>
              </a:ext>
            </a:extLst>
          </p:cNvPr>
          <p:cNvSpPr>
            <a:spLocks noGrp="1"/>
          </p:cNvSpPr>
          <p:nvPr>
            <p:ph type="title"/>
          </p:nvPr>
        </p:nvSpPr>
        <p:spPr/>
        <p:txBody>
          <a:bodyPr/>
          <a:lstStyle/>
          <a:p>
            <a:r>
              <a:rPr lang="en-US" dirty="0">
                <a:latin typeface="Century Gothic" panose="020B0502020202020204" pitchFamily="34" charset="0"/>
              </a:rPr>
              <a:t>What's Needed to Join the Finger Lakes Nurse Honor Guard?</a:t>
            </a:r>
          </a:p>
        </p:txBody>
      </p:sp>
      <p:sp>
        <p:nvSpPr>
          <p:cNvPr id="3" name="Content Placeholder 2">
            <a:extLst>
              <a:ext uri="{FF2B5EF4-FFF2-40B4-BE49-F238E27FC236}">
                <a16:creationId xmlns:a16="http://schemas.microsoft.com/office/drawing/2014/main" id="{C495A402-1B37-B9CA-BBB8-2DCD0754CF6D}"/>
              </a:ext>
            </a:extLst>
          </p:cNvPr>
          <p:cNvSpPr>
            <a:spLocks noGrp="1"/>
          </p:cNvSpPr>
          <p:nvPr>
            <p:ph idx="1"/>
          </p:nvPr>
        </p:nvSpPr>
        <p:spPr/>
        <p:txBody>
          <a:bodyPr>
            <a:normAutofit fontScale="85000" lnSpcReduction="10000"/>
          </a:bodyPr>
          <a:lstStyle/>
          <a:p>
            <a:r>
              <a:rPr lang="en-US" dirty="0">
                <a:latin typeface="Century Gothic" panose="020B0502020202020204" pitchFamily="34" charset="0"/>
              </a:rPr>
              <a:t>Each member will follow the bi-laws of the organization as written and agreed up by its members</a:t>
            </a:r>
          </a:p>
          <a:p>
            <a:r>
              <a:rPr lang="en-US" dirty="0">
                <a:latin typeface="Century Gothic" panose="020B0502020202020204" pitchFamily="34" charset="0"/>
              </a:rPr>
              <a:t>Purchase of white uniform in full and cape-cap and gloves are provided for women., men may wear a navy-blue scrub shirt to match the woman's cape</a:t>
            </a:r>
          </a:p>
          <a:p>
            <a:r>
              <a:rPr lang="en-US" dirty="0">
                <a:latin typeface="Century Gothic" panose="020B0502020202020204" pitchFamily="34" charset="0"/>
              </a:rPr>
              <a:t>Commitment to at least 2 in person meetings per year for hands on practice of service </a:t>
            </a:r>
          </a:p>
          <a:p>
            <a:r>
              <a:rPr lang="en-US" dirty="0">
                <a:latin typeface="Century Gothic" panose="020B0502020202020204" pitchFamily="34" charset="0"/>
              </a:rPr>
              <a:t>Attendance of 6 services a year is highly encouraged</a:t>
            </a:r>
          </a:p>
          <a:p>
            <a:r>
              <a:rPr lang="en-US" dirty="0">
                <a:latin typeface="Century Gothic" panose="020B0502020202020204" pitchFamily="34" charset="0"/>
              </a:rPr>
              <a:t>35.00 annual dues</a:t>
            </a:r>
          </a:p>
        </p:txBody>
      </p:sp>
    </p:spTree>
    <p:extLst>
      <p:ext uri="{BB962C8B-B14F-4D97-AF65-F5344CB8AC3E}">
        <p14:creationId xmlns:p14="http://schemas.microsoft.com/office/powerpoint/2010/main" val="237626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99"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CB20B1-6DD5-DBE4-47B1-8C068666D734}"/>
              </a:ext>
            </a:extLst>
          </p:cNvPr>
          <p:cNvSpPr>
            <a:spLocks noGrp="1"/>
          </p:cNvSpPr>
          <p:nvPr>
            <p:ph type="title"/>
          </p:nvPr>
        </p:nvSpPr>
        <p:spPr>
          <a:xfrm>
            <a:off x="1141413" y="618518"/>
            <a:ext cx="4459286" cy="1478570"/>
          </a:xfrm>
        </p:spPr>
        <p:txBody>
          <a:bodyPr>
            <a:normAutofit/>
          </a:bodyPr>
          <a:lstStyle/>
          <a:p>
            <a:endParaRPr lang="en-US" sz="3200" dirty="0"/>
          </a:p>
        </p:txBody>
      </p:sp>
      <p:sp>
        <p:nvSpPr>
          <p:cNvPr id="3" name="Content Placeholder 2">
            <a:extLst>
              <a:ext uri="{FF2B5EF4-FFF2-40B4-BE49-F238E27FC236}">
                <a16:creationId xmlns:a16="http://schemas.microsoft.com/office/drawing/2014/main" id="{16D1B975-0E4E-FF32-F467-1326CD804979}"/>
              </a:ext>
            </a:extLst>
          </p:cNvPr>
          <p:cNvSpPr>
            <a:spLocks noGrp="1"/>
          </p:cNvSpPr>
          <p:nvPr>
            <p:ph idx="1"/>
          </p:nvPr>
        </p:nvSpPr>
        <p:spPr>
          <a:xfrm>
            <a:off x="1141412" y="2249487"/>
            <a:ext cx="4459287" cy="3965046"/>
          </a:xfrm>
        </p:spPr>
        <p:txBody>
          <a:bodyPr>
            <a:normAutofit/>
          </a:bodyPr>
          <a:lstStyle/>
          <a:p>
            <a:pPr marL="0" indent="0">
              <a:buNone/>
            </a:pPr>
            <a:r>
              <a:rPr lang="en-US" sz="2000" dirty="0"/>
              <a:t>                                          </a:t>
            </a:r>
          </a:p>
          <a:p>
            <a:pPr marL="0" indent="0">
              <a:buNone/>
            </a:pPr>
            <a:endParaRPr lang="en-US" sz="2000" dirty="0"/>
          </a:p>
          <a:p>
            <a:pPr marL="0" indent="0">
              <a:buNone/>
            </a:pPr>
            <a:r>
              <a:rPr lang="en-US" sz="2800">
                <a:latin typeface="Century Gothic" panose="020B0502020202020204" pitchFamily="34" charset="0"/>
              </a:rPr>
              <a:t>Questions </a:t>
            </a:r>
            <a:r>
              <a:rPr lang="en-US" sz="2800" dirty="0">
                <a:latin typeface="Century Gothic" panose="020B0502020202020204" pitchFamily="34" charset="0"/>
              </a:rPr>
              <a:t>and Answers </a:t>
            </a:r>
          </a:p>
        </p:txBody>
      </p:sp>
      <p:pic>
        <p:nvPicPr>
          <p:cNvPr id="100" name="Graphic 99" descr="Help">
            <a:extLst>
              <a:ext uri="{FF2B5EF4-FFF2-40B4-BE49-F238E27FC236}">
                <a16:creationId xmlns:a16="http://schemas.microsoft.com/office/drawing/2014/main" id="{97CF4D2D-9BDD-7C7D-4548-AEDC993F33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0" y="688386"/>
            <a:ext cx="5456279" cy="545627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01" name="Group 100">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68253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8" name="Rectangle 17">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2AD1DD67-D8B3-5883-BE91-57101CF16452}"/>
              </a:ext>
            </a:extLst>
          </p:cNvPr>
          <p:cNvSpPr>
            <a:spLocks noGrp="1"/>
          </p:cNvSpPr>
          <p:nvPr>
            <p:ph type="title"/>
          </p:nvPr>
        </p:nvSpPr>
        <p:spPr>
          <a:xfrm>
            <a:off x="7962519" y="618518"/>
            <a:ext cx="3084891" cy="1478570"/>
          </a:xfrm>
        </p:spPr>
        <p:txBody>
          <a:bodyPr>
            <a:normAutofit/>
          </a:bodyPr>
          <a:lstStyle/>
          <a:p>
            <a:r>
              <a:rPr lang="en-US" sz="3200" dirty="0"/>
              <a:t>                               </a:t>
            </a:r>
            <a:r>
              <a:rPr lang="en-US" sz="3200" dirty="0">
                <a:latin typeface="Century Gothic" panose="020B0502020202020204" pitchFamily="34" charset="0"/>
              </a:rPr>
              <a:t>Our Mission </a:t>
            </a:r>
          </a:p>
        </p:txBody>
      </p:sp>
      <p:pic>
        <p:nvPicPr>
          <p:cNvPr id="4" name="Picture 3" descr="People holding hands">
            <a:extLst>
              <a:ext uri="{FF2B5EF4-FFF2-40B4-BE49-F238E27FC236}">
                <a16:creationId xmlns:a16="http://schemas.microsoft.com/office/drawing/2014/main" id="{1A496E2C-85A3-3F96-1843-2B2121C3572D}"/>
              </a:ext>
            </a:extLst>
          </p:cNvPr>
          <p:cNvPicPr>
            <a:picLocks noChangeAspect="1"/>
          </p:cNvPicPr>
          <p:nvPr/>
        </p:nvPicPr>
        <p:blipFill rotWithShape="1">
          <a:blip r:embed="rId4"/>
          <a:srcRect l="19116" r="7315" b="-1"/>
          <a:stretch/>
        </p:blipFill>
        <p:spPr>
          <a:xfrm>
            <a:off x="-5597" y="10"/>
            <a:ext cx="7558541" cy="6857990"/>
          </a:xfrm>
          <a:prstGeom prst="rect">
            <a:avLst/>
          </a:prstGeom>
        </p:spPr>
      </p:pic>
      <p:grpSp>
        <p:nvGrpSpPr>
          <p:cNvPr id="21" name="Group 20">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22" name="Rectangle 21">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23"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4"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5" name="Rectangle 24">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26"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7"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8"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9"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0"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1"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2"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3"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4"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5"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6"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7"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8"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9"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0"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1"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2"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3"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4"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5"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6"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7"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8"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9"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0" name="Rectangle 49">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51"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2"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3"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4"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5"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6"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7"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8"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9"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0"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1"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2" name="Rectangle 61">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63"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4"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5"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6"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7"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8"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9"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0"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1"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2"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3"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4"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5"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grpSp>
      <p:sp>
        <p:nvSpPr>
          <p:cNvPr id="3" name="Content Placeholder 2">
            <a:extLst>
              <a:ext uri="{FF2B5EF4-FFF2-40B4-BE49-F238E27FC236}">
                <a16:creationId xmlns:a16="http://schemas.microsoft.com/office/drawing/2014/main" id="{DF0B1850-56B4-E7E1-D7A3-DB3B612164B2}"/>
              </a:ext>
            </a:extLst>
          </p:cNvPr>
          <p:cNvSpPr>
            <a:spLocks noGrp="1"/>
          </p:cNvSpPr>
          <p:nvPr>
            <p:ph idx="1"/>
          </p:nvPr>
        </p:nvSpPr>
        <p:spPr>
          <a:xfrm>
            <a:off x="7962519" y="2249487"/>
            <a:ext cx="3084892" cy="3541714"/>
          </a:xfrm>
        </p:spPr>
        <p:txBody>
          <a:bodyPr>
            <a:noAutofit/>
          </a:bodyPr>
          <a:lstStyle/>
          <a:p>
            <a:pPr>
              <a:lnSpc>
                <a:spcPct val="110000"/>
              </a:lnSpc>
            </a:pPr>
            <a:r>
              <a:rPr lang="en-US" sz="1400" dirty="0">
                <a:latin typeface="Century Gothic" panose="020B0502020202020204" pitchFamily="34" charset="0"/>
              </a:rPr>
              <a:t>The Finger Lakes Nurse Honor Guard is privileged to recognize and honor those who have dedicated their lives to  serving others in their chosen profession as a nurse during the last </a:t>
            </a:r>
            <a:r>
              <a:rPr lang="en-US" sz="1400" dirty="0" err="1">
                <a:latin typeface="Century Gothic" panose="020B0502020202020204" pitchFamily="34" charset="0"/>
              </a:rPr>
              <a:t>seaso</a:t>
            </a:r>
            <a:r>
              <a:rPr lang="en-US" sz="1400" dirty="0">
                <a:latin typeface="Century Gothic" panose="020B0502020202020204" pitchFamily="34" charset="0"/>
              </a:rPr>
              <a:t> of their life and/or at the end of their life journey.</a:t>
            </a:r>
          </a:p>
          <a:p>
            <a:pPr>
              <a:lnSpc>
                <a:spcPct val="110000"/>
              </a:lnSpc>
            </a:pPr>
            <a:r>
              <a:rPr lang="en-US" sz="1400" dirty="0">
                <a:latin typeface="Century Gothic" panose="020B0502020202020204" pitchFamily="34" charset="0"/>
              </a:rPr>
              <a:t>The honor guard's presence provides  meaningful recognition and honor to a nurse that has passed and in hopes of easing the grief   of their family members, loved ones and colleagues. </a:t>
            </a:r>
          </a:p>
        </p:txBody>
      </p:sp>
    </p:spTree>
    <p:extLst>
      <p:ext uri="{BB962C8B-B14F-4D97-AF65-F5344CB8AC3E}">
        <p14:creationId xmlns:p14="http://schemas.microsoft.com/office/powerpoint/2010/main" val="269275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57B59B8C-2C00-EBCF-CA69-0D803EA06A70}"/>
              </a:ext>
            </a:extLst>
          </p:cNvPr>
          <p:cNvSpPr>
            <a:spLocks noGrp="1"/>
          </p:cNvSpPr>
          <p:nvPr>
            <p:ph type="title"/>
          </p:nvPr>
        </p:nvSpPr>
        <p:spPr>
          <a:xfrm>
            <a:off x="7048499" y="618518"/>
            <a:ext cx="3998911" cy="1478570"/>
          </a:xfrm>
        </p:spPr>
        <p:txBody>
          <a:bodyPr>
            <a:normAutofit fontScale="90000"/>
          </a:bodyPr>
          <a:lstStyle/>
          <a:p>
            <a:r>
              <a:rPr lang="en-US" sz="3300" dirty="0">
                <a:latin typeface="Century Gothic" panose="020B0502020202020204" pitchFamily="34" charset="0"/>
              </a:rPr>
              <a:t>Who is Eligible to be Honored by the Nurse Honor Guard?</a:t>
            </a:r>
          </a:p>
        </p:txBody>
      </p:sp>
      <p:pic>
        <p:nvPicPr>
          <p:cNvPr id="5" name="Picture 4" descr="Desk with stethoscope and computer keyboard">
            <a:extLst>
              <a:ext uri="{FF2B5EF4-FFF2-40B4-BE49-F238E27FC236}">
                <a16:creationId xmlns:a16="http://schemas.microsoft.com/office/drawing/2014/main" id="{E36F85BA-67CB-5DAA-AE41-1A1F85EE83EB}"/>
              </a:ext>
            </a:extLst>
          </p:cNvPr>
          <p:cNvPicPr>
            <a:picLocks noChangeAspect="1"/>
          </p:cNvPicPr>
          <p:nvPr/>
        </p:nvPicPr>
        <p:blipFill rotWithShape="1">
          <a:blip r:embed="rId4"/>
          <a:srcRect l="54882" r="-1" b="-1"/>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5"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7" name="Rectangle 16">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8"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0"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4"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5"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6"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7"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8"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9"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0"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1"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2"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3"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4"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5"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6"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7"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8"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9"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0"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1"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grpSp>
      <p:sp>
        <p:nvSpPr>
          <p:cNvPr id="3" name="Content Placeholder 2">
            <a:extLst>
              <a:ext uri="{FF2B5EF4-FFF2-40B4-BE49-F238E27FC236}">
                <a16:creationId xmlns:a16="http://schemas.microsoft.com/office/drawing/2014/main" id="{A7416428-9A51-D485-73A1-BD5F30EBEECF}"/>
              </a:ext>
            </a:extLst>
          </p:cNvPr>
          <p:cNvSpPr>
            <a:spLocks noGrp="1"/>
          </p:cNvSpPr>
          <p:nvPr>
            <p:ph idx="1"/>
          </p:nvPr>
        </p:nvSpPr>
        <p:spPr>
          <a:xfrm>
            <a:off x="6962775" y="2249487"/>
            <a:ext cx="4084636" cy="3541714"/>
          </a:xfrm>
        </p:spPr>
        <p:txBody>
          <a:bodyPr>
            <a:normAutofit fontScale="85000" lnSpcReduction="20000"/>
          </a:bodyPr>
          <a:lstStyle/>
          <a:p>
            <a:pPr>
              <a:lnSpc>
                <a:spcPct val="110000"/>
              </a:lnSpc>
            </a:pPr>
            <a:r>
              <a:rPr lang="en-US" sz="1900" dirty="0">
                <a:latin typeface="Century Gothic" panose="020B0502020202020204" pitchFamily="34" charset="0"/>
              </a:rPr>
              <a:t>Any active or retired licensed practical nurse, registered nurse, or nurse practitioner when asked to do so by family.</a:t>
            </a:r>
          </a:p>
          <a:p>
            <a:pPr>
              <a:lnSpc>
                <a:spcPct val="110000"/>
              </a:lnSpc>
              <a:buFont typeface="Wingdings" panose="05000000000000000000" pitchFamily="2" charset="2"/>
              <a:buChar char="Ø"/>
            </a:pPr>
            <a:r>
              <a:rPr lang="en-US" sz="1900" dirty="0"/>
              <a:t>     </a:t>
            </a:r>
            <a:r>
              <a:rPr lang="en-US" sz="1900" dirty="0">
                <a:latin typeface="Century Gothic" panose="020B0502020202020204" pitchFamily="34" charset="0"/>
              </a:rPr>
              <a:t>  This might happen through direct  </a:t>
            </a:r>
          </a:p>
          <a:p>
            <a:pPr marL="0" indent="0">
              <a:lnSpc>
                <a:spcPct val="110000"/>
              </a:lnSpc>
              <a:buNone/>
            </a:pPr>
            <a:r>
              <a:rPr lang="en-US" sz="1900" dirty="0">
                <a:latin typeface="Century Gothic" panose="020B0502020202020204" pitchFamily="34" charset="0"/>
              </a:rPr>
              <a:t>            contact with known family     </a:t>
            </a:r>
          </a:p>
          <a:p>
            <a:pPr>
              <a:lnSpc>
                <a:spcPct val="110000"/>
              </a:lnSpc>
              <a:buFont typeface="Wingdings" panose="05000000000000000000" pitchFamily="2" charset="2"/>
              <a:buChar char="Ø"/>
            </a:pPr>
            <a:r>
              <a:rPr lang="en-US" sz="1900" dirty="0">
                <a:latin typeface="Century Gothic" panose="020B0502020202020204" pitchFamily="34" charset="0"/>
              </a:rPr>
              <a:t>       Through funeral home director or  </a:t>
            </a:r>
          </a:p>
          <a:p>
            <a:pPr marL="0" indent="0">
              <a:lnSpc>
                <a:spcPct val="110000"/>
              </a:lnSpc>
              <a:buNone/>
            </a:pPr>
            <a:r>
              <a:rPr lang="en-US" sz="1900" dirty="0">
                <a:latin typeface="Century Gothic" panose="020B0502020202020204" pitchFamily="34" charset="0"/>
              </a:rPr>
              <a:t>          clergy</a:t>
            </a:r>
          </a:p>
          <a:p>
            <a:pPr>
              <a:lnSpc>
                <a:spcPct val="110000"/>
              </a:lnSpc>
              <a:buFont typeface="Wingdings" panose="05000000000000000000" pitchFamily="2" charset="2"/>
              <a:buChar char="Ø"/>
            </a:pPr>
            <a:r>
              <a:rPr lang="en-US" sz="1900" dirty="0">
                <a:latin typeface="Century Gothic" panose="020B0502020202020204" pitchFamily="34" charset="0"/>
              </a:rPr>
              <a:t>       As a result of reviewing area  </a:t>
            </a:r>
          </a:p>
          <a:p>
            <a:pPr marL="0" indent="0">
              <a:lnSpc>
                <a:spcPct val="110000"/>
              </a:lnSpc>
              <a:buNone/>
            </a:pPr>
            <a:r>
              <a:rPr lang="en-US" sz="1900" dirty="0">
                <a:latin typeface="Century Gothic" panose="020B0502020202020204" pitchFamily="34" charset="0"/>
              </a:rPr>
              <a:t>           obituaries and contacting   the  </a:t>
            </a:r>
          </a:p>
          <a:p>
            <a:pPr marL="0" indent="0">
              <a:lnSpc>
                <a:spcPct val="110000"/>
              </a:lnSpc>
              <a:buNone/>
            </a:pPr>
            <a:r>
              <a:rPr lang="en-US" sz="1900" dirty="0">
                <a:latin typeface="Century Gothic" panose="020B0502020202020204" pitchFamily="34" charset="0"/>
              </a:rPr>
              <a:t>           appropriate people    </a:t>
            </a:r>
          </a:p>
        </p:txBody>
      </p:sp>
      <p:pic>
        <p:nvPicPr>
          <p:cNvPr id="4" name="Picture 3" descr="obituary, funeral home director, minister, priest">
            <a:extLst>
              <a:ext uri="{FF2B5EF4-FFF2-40B4-BE49-F238E27FC236}">
                <a16:creationId xmlns:a16="http://schemas.microsoft.com/office/drawing/2014/main" id="{489CB5CA-9541-445E-D6CD-111D73E7CD66}"/>
              </a:ext>
            </a:extLst>
          </p:cNvPr>
          <p:cNvPicPr>
            <a:picLocks noChangeAspect="1"/>
          </p:cNvPicPr>
          <p:nvPr/>
        </p:nvPicPr>
        <p:blipFill>
          <a:blip r:embed="rId5"/>
          <a:stretch>
            <a:fillRect/>
          </a:stretch>
        </p:blipFill>
        <p:spPr>
          <a:xfrm>
            <a:off x="0" y="19050"/>
            <a:ext cx="6512167" cy="6829424"/>
          </a:xfrm>
          <a:prstGeom prst="rect">
            <a:avLst/>
          </a:prstGeom>
        </p:spPr>
      </p:pic>
    </p:spTree>
    <p:extLst>
      <p:ext uri="{BB962C8B-B14F-4D97-AF65-F5344CB8AC3E}">
        <p14:creationId xmlns:p14="http://schemas.microsoft.com/office/powerpoint/2010/main" val="3505366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 name="Rectangle 167">
            <a:extLst>
              <a:ext uri="{FF2B5EF4-FFF2-40B4-BE49-F238E27FC236}">
                <a16:creationId xmlns:a16="http://schemas.microsoft.com/office/drawing/2014/main" id="{3CBA50DB-DBC7-4B6E-B3C1-8FF1EA51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1DED8FB6-AF8D-4D98-913D-E6486FEC1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11" name="Group 110">
              <a:extLst>
                <a:ext uri="{FF2B5EF4-FFF2-40B4-BE49-F238E27FC236}">
                  <a16:creationId xmlns:a16="http://schemas.microsoft.com/office/drawing/2014/main" id="{0A805ED2-113B-4584-8827-567B5792F1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69" name="Rectangle 5">
                <a:extLst>
                  <a:ext uri="{FF2B5EF4-FFF2-40B4-BE49-F238E27FC236}">
                    <a16:creationId xmlns:a16="http://schemas.microsoft.com/office/drawing/2014/main" id="{C6CF21D8-CC72-4F35-A29E-3AF9E6DA13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70" name="Freeform 6">
                <a:extLst>
                  <a:ext uri="{FF2B5EF4-FFF2-40B4-BE49-F238E27FC236}">
                    <a16:creationId xmlns:a16="http://schemas.microsoft.com/office/drawing/2014/main" id="{8E60A7C3-087D-47B4-AB5A-C8B1042FD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1" name="Freeform 7">
                <a:extLst>
                  <a:ext uri="{FF2B5EF4-FFF2-40B4-BE49-F238E27FC236}">
                    <a16:creationId xmlns:a16="http://schemas.microsoft.com/office/drawing/2014/main" id="{1885EECE-F6D9-4128-BC90-01583BF269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2" name="Freeform 8">
                <a:extLst>
                  <a:ext uri="{FF2B5EF4-FFF2-40B4-BE49-F238E27FC236}">
                    <a16:creationId xmlns:a16="http://schemas.microsoft.com/office/drawing/2014/main" id="{F44AA128-AA96-4FF2-A1C3-F9D2E7FD3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3" name="Freeform 9">
                <a:extLst>
                  <a:ext uri="{FF2B5EF4-FFF2-40B4-BE49-F238E27FC236}">
                    <a16:creationId xmlns:a16="http://schemas.microsoft.com/office/drawing/2014/main" id="{7E52DC12-230B-4892-B284-F2FE9DE16A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4" name="Freeform 10">
                <a:extLst>
                  <a:ext uri="{FF2B5EF4-FFF2-40B4-BE49-F238E27FC236}">
                    <a16:creationId xmlns:a16="http://schemas.microsoft.com/office/drawing/2014/main" id="{A68FBF9E-B81A-41D0-8A03-6CFC30811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5" name="Freeform 11">
                <a:extLst>
                  <a:ext uri="{FF2B5EF4-FFF2-40B4-BE49-F238E27FC236}">
                    <a16:creationId xmlns:a16="http://schemas.microsoft.com/office/drawing/2014/main" id="{B0047F84-8480-494F-9241-39FF17CFF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6" name="Freeform 12">
                <a:extLst>
                  <a:ext uri="{FF2B5EF4-FFF2-40B4-BE49-F238E27FC236}">
                    <a16:creationId xmlns:a16="http://schemas.microsoft.com/office/drawing/2014/main" id="{8CAF76D8-4B95-4A8E-9EE5-8CCC0A7AD2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7" name="Freeform 13">
                <a:extLst>
                  <a:ext uri="{FF2B5EF4-FFF2-40B4-BE49-F238E27FC236}">
                    <a16:creationId xmlns:a16="http://schemas.microsoft.com/office/drawing/2014/main" id="{792F82F3-05A8-4A55-8C5B-81F6678B59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8" name="Freeform 14">
                <a:extLst>
                  <a:ext uri="{FF2B5EF4-FFF2-40B4-BE49-F238E27FC236}">
                    <a16:creationId xmlns:a16="http://schemas.microsoft.com/office/drawing/2014/main" id="{B8472536-021A-4E59-BD59-DDC090A18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9" name="Freeform 15">
                <a:extLst>
                  <a:ext uri="{FF2B5EF4-FFF2-40B4-BE49-F238E27FC236}">
                    <a16:creationId xmlns:a16="http://schemas.microsoft.com/office/drawing/2014/main" id="{AEBEF646-3C12-469F-B194-A161A7A95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0" name="Line 16">
                <a:extLst>
                  <a:ext uri="{FF2B5EF4-FFF2-40B4-BE49-F238E27FC236}">
                    <a16:creationId xmlns:a16="http://schemas.microsoft.com/office/drawing/2014/main" id="{D4501159-D7AC-4307-9DFC-C8F3A94341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181" name="Freeform 17">
                <a:extLst>
                  <a:ext uri="{FF2B5EF4-FFF2-40B4-BE49-F238E27FC236}">
                    <a16:creationId xmlns:a16="http://schemas.microsoft.com/office/drawing/2014/main" id="{B5244C41-454C-47D8-A6A9-C17EC2A36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2" name="Freeform 18">
                <a:extLst>
                  <a:ext uri="{FF2B5EF4-FFF2-40B4-BE49-F238E27FC236}">
                    <a16:creationId xmlns:a16="http://schemas.microsoft.com/office/drawing/2014/main" id="{8FA883B8-99FB-4540-B573-F0674BFB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3" name="Freeform 19">
                <a:extLst>
                  <a:ext uri="{FF2B5EF4-FFF2-40B4-BE49-F238E27FC236}">
                    <a16:creationId xmlns:a16="http://schemas.microsoft.com/office/drawing/2014/main" id="{F1178B7C-5A00-4E5B-9010-B1477621E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4" name="Freeform 20">
                <a:extLst>
                  <a:ext uri="{FF2B5EF4-FFF2-40B4-BE49-F238E27FC236}">
                    <a16:creationId xmlns:a16="http://schemas.microsoft.com/office/drawing/2014/main" id="{E359D5D8-EE2E-4714-A40A-C3A6D91F9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5" name="Rectangle 21">
                <a:extLst>
                  <a:ext uri="{FF2B5EF4-FFF2-40B4-BE49-F238E27FC236}">
                    <a16:creationId xmlns:a16="http://schemas.microsoft.com/office/drawing/2014/main" id="{8A89C2E5-F892-4666-85FB-995578FBC7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86" name="Freeform 22">
                <a:extLst>
                  <a:ext uri="{FF2B5EF4-FFF2-40B4-BE49-F238E27FC236}">
                    <a16:creationId xmlns:a16="http://schemas.microsoft.com/office/drawing/2014/main" id="{6DC6174B-0EC3-4A81-A0D1-D10DBB869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7" name="Freeform 23">
                <a:extLst>
                  <a:ext uri="{FF2B5EF4-FFF2-40B4-BE49-F238E27FC236}">
                    <a16:creationId xmlns:a16="http://schemas.microsoft.com/office/drawing/2014/main" id="{2CB96070-0553-4F79-984C-8DABB1CD5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8" name="Freeform 24">
                <a:extLst>
                  <a:ext uri="{FF2B5EF4-FFF2-40B4-BE49-F238E27FC236}">
                    <a16:creationId xmlns:a16="http://schemas.microsoft.com/office/drawing/2014/main" id="{BA23B6E2-3718-4009-B80E-9279154B1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9" name="Freeform 25">
                <a:extLst>
                  <a:ext uri="{FF2B5EF4-FFF2-40B4-BE49-F238E27FC236}">
                    <a16:creationId xmlns:a16="http://schemas.microsoft.com/office/drawing/2014/main" id="{CAFB32D5-E528-419B-80EE-147563397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0" name="Freeform 26">
                <a:extLst>
                  <a:ext uri="{FF2B5EF4-FFF2-40B4-BE49-F238E27FC236}">
                    <a16:creationId xmlns:a16="http://schemas.microsoft.com/office/drawing/2014/main" id="{A68ADD35-4FEA-404D-B2F3-23556E6E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1" name="Freeform 27">
                <a:extLst>
                  <a:ext uri="{FF2B5EF4-FFF2-40B4-BE49-F238E27FC236}">
                    <a16:creationId xmlns:a16="http://schemas.microsoft.com/office/drawing/2014/main" id="{89CF17CA-49E3-4B4A-836A-4FD55C67B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2" name="Freeform 28">
                <a:extLst>
                  <a:ext uri="{FF2B5EF4-FFF2-40B4-BE49-F238E27FC236}">
                    <a16:creationId xmlns:a16="http://schemas.microsoft.com/office/drawing/2014/main" id="{AB394F2E-F3E7-4CED-84A9-35C47AB287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3" name="Freeform 29">
                <a:extLst>
                  <a:ext uri="{FF2B5EF4-FFF2-40B4-BE49-F238E27FC236}">
                    <a16:creationId xmlns:a16="http://schemas.microsoft.com/office/drawing/2014/main" id="{FF816C2F-3999-4A9F-8395-5D68ED33A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4" name="Freeform 30">
                <a:extLst>
                  <a:ext uri="{FF2B5EF4-FFF2-40B4-BE49-F238E27FC236}">
                    <a16:creationId xmlns:a16="http://schemas.microsoft.com/office/drawing/2014/main" id="{82AD6AC6-71D5-4BD8-9185-D3062968B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5" name="Freeform 31">
                <a:extLst>
                  <a:ext uri="{FF2B5EF4-FFF2-40B4-BE49-F238E27FC236}">
                    <a16:creationId xmlns:a16="http://schemas.microsoft.com/office/drawing/2014/main" id="{743A50C2-65CF-4F4C-B412-6149A93A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grpSp>
          <p:nvGrpSpPr>
            <p:cNvPr id="196" name="Group 195">
              <a:extLst>
                <a:ext uri="{FF2B5EF4-FFF2-40B4-BE49-F238E27FC236}">
                  <a16:creationId xmlns:a16="http://schemas.microsoft.com/office/drawing/2014/main" id="{6C0E7A88-FEDF-4C4F-A6B4-F7DDE9DE9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97" name="Freeform 32">
                <a:extLst>
                  <a:ext uri="{FF2B5EF4-FFF2-40B4-BE49-F238E27FC236}">
                    <a16:creationId xmlns:a16="http://schemas.microsoft.com/office/drawing/2014/main" id="{AE94B3EE-D5C0-4BDE-B6AA-7599F048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8" name="Freeform 33">
                <a:extLst>
                  <a:ext uri="{FF2B5EF4-FFF2-40B4-BE49-F238E27FC236}">
                    <a16:creationId xmlns:a16="http://schemas.microsoft.com/office/drawing/2014/main" id="{5EF110E8-C00D-454E-8F3A-ECF2D356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9" name="Freeform 34">
                <a:extLst>
                  <a:ext uri="{FF2B5EF4-FFF2-40B4-BE49-F238E27FC236}">
                    <a16:creationId xmlns:a16="http://schemas.microsoft.com/office/drawing/2014/main" id="{BFC5F327-6927-4F35-9AF6-C45527BB4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0" name="Freeform 35">
                <a:extLst>
                  <a:ext uri="{FF2B5EF4-FFF2-40B4-BE49-F238E27FC236}">
                    <a16:creationId xmlns:a16="http://schemas.microsoft.com/office/drawing/2014/main" id="{BF2D314D-AEDE-418D-9702-D3CDB98C3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1" name="Freeform 36">
                <a:extLst>
                  <a:ext uri="{FF2B5EF4-FFF2-40B4-BE49-F238E27FC236}">
                    <a16:creationId xmlns:a16="http://schemas.microsoft.com/office/drawing/2014/main" id="{64FD07F8-3CA6-4209-9A9E-30609FE9A3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2" name="Freeform 37">
                <a:extLst>
                  <a:ext uri="{FF2B5EF4-FFF2-40B4-BE49-F238E27FC236}">
                    <a16:creationId xmlns:a16="http://schemas.microsoft.com/office/drawing/2014/main" id="{AB0AE24D-CD49-4B57-82E0-780F62AE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3" name="Freeform 38">
                <a:extLst>
                  <a:ext uri="{FF2B5EF4-FFF2-40B4-BE49-F238E27FC236}">
                    <a16:creationId xmlns:a16="http://schemas.microsoft.com/office/drawing/2014/main" id="{66803AF8-6368-45E6-A0B7-C0C4CFFEE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4" name="Freeform 39">
                <a:extLst>
                  <a:ext uri="{FF2B5EF4-FFF2-40B4-BE49-F238E27FC236}">
                    <a16:creationId xmlns:a16="http://schemas.microsoft.com/office/drawing/2014/main" id="{B4761E05-2792-472B-A814-9616151CF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5" name="Freeform 40">
                <a:extLst>
                  <a:ext uri="{FF2B5EF4-FFF2-40B4-BE49-F238E27FC236}">
                    <a16:creationId xmlns:a16="http://schemas.microsoft.com/office/drawing/2014/main" id="{40B6A261-9427-4E70-9564-048AD009B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6" name="Rectangle 41">
                <a:extLst>
                  <a:ext uri="{FF2B5EF4-FFF2-40B4-BE49-F238E27FC236}">
                    <a16:creationId xmlns:a16="http://schemas.microsoft.com/office/drawing/2014/main" id="{68BFDFBE-2286-4123-9436-E1DF84AF49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grpSp>
      </p:grpSp>
      <p:pic>
        <p:nvPicPr>
          <p:cNvPr id="207" name="Picture 2">
            <a:extLst>
              <a:ext uri="{FF2B5EF4-FFF2-40B4-BE49-F238E27FC236}">
                <a16:creationId xmlns:a16="http://schemas.microsoft.com/office/drawing/2014/main" id="{5B3DE270-418F-47A7-B311-C4D876041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2E8FD908-EEF2-089B-B743-258183122FA1}"/>
              </a:ext>
            </a:extLst>
          </p:cNvPr>
          <p:cNvSpPr>
            <a:spLocks noGrp="1"/>
          </p:cNvSpPr>
          <p:nvPr>
            <p:ph type="title"/>
          </p:nvPr>
        </p:nvSpPr>
        <p:spPr>
          <a:xfrm>
            <a:off x="8036041" y="618518"/>
            <a:ext cx="3281003" cy="1478570"/>
          </a:xfrm>
        </p:spPr>
        <p:txBody>
          <a:bodyPr anchor="b">
            <a:normAutofit fontScale="90000"/>
          </a:bodyPr>
          <a:lstStyle/>
          <a:p>
            <a:r>
              <a:rPr lang="en-US" sz="2600" dirty="0">
                <a:solidFill>
                  <a:srgbClr val="FFFFFF"/>
                </a:solidFill>
                <a:latin typeface="Century Gothic" panose="020B0502020202020204" pitchFamily="34" charset="0"/>
              </a:rPr>
              <a:t>Tribute Ceremonies Can be held in Several Locations</a:t>
            </a:r>
          </a:p>
        </p:txBody>
      </p:sp>
      <p:sp useBgFill="1">
        <p:nvSpPr>
          <p:cNvPr id="208" name="Round Diagonal Corner Rectangle 11">
            <a:extLst>
              <a:ext uri="{FF2B5EF4-FFF2-40B4-BE49-F238E27FC236}">
                <a16:creationId xmlns:a16="http://schemas.microsoft.com/office/drawing/2014/main" id="{A1351C6B-7343-451F-AB4A-1CE294A4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ospital, funeral home, church, gravesite">
            <a:extLst>
              <a:ext uri="{FF2B5EF4-FFF2-40B4-BE49-F238E27FC236}">
                <a16:creationId xmlns:a16="http://schemas.microsoft.com/office/drawing/2014/main" id="{3CAFDA92-F1D0-B321-F60A-1B36FDCD807C}"/>
              </a:ext>
            </a:extLst>
          </p:cNvPr>
          <p:cNvPicPr>
            <a:picLocks noChangeAspect="1"/>
          </p:cNvPicPr>
          <p:nvPr/>
        </p:nvPicPr>
        <p:blipFill>
          <a:blip r:embed="rId3"/>
          <a:stretch>
            <a:fillRect/>
          </a:stretch>
        </p:blipFill>
        <p:spPr>
          <a:xfrm>
            <a:off x="1118988" y="1676600"/>
            <a:ext cx="6112382" cy="3499338"/>
          </a:xfrm>
          <a:prstGeom prst="rect">
            <a:avLst/>
          </a:prstGeom>
        </p:spPr>
      </p:pic>
      <p:sp>
        <p:nvSpPr>
          <p:cNvPr id="3" name="Content Placeholder 2">
            <a:extLst>
              <a:ext uri="{FF2B5EF4-FFF2-40B4-BE49-F238E27FC236}">
                <a16:creationId xmlns:a16="http://schemas.microsoft.com/office/drawing/2014/main" id="{2E980B10-CDEE-4E66-885C-161AC2BD0C74}"/>
              </a:ext>
            </a:extLst>
          </p:cNvPr>
          <p:cNvSpPr>
            <a:spLocks noGrp="1"/>
          </p:cNvSpPr>
          <p:nvPr>
            <p:ph idx="1"/>
          </p:nvPr>
        </p:nvSpPr>
        <p:spPr>
          <a:xfrm>
            <a:off x="8036041" y="2249487"/>
            <a:ext cx="3281004" cy="3541714"/>
          </a:xfrm>
        </p:spPr>
        <p:txBody>
          <a:bodyPr>
            <a:normAutofit/>
          </a:bodyPr>
          <a:lstStyle/>
          <a:p>
            <a:r>
              <a:rPr lang="en-US" sz="2000" dirty="0">
                <a:solidFill>
                  <a:srgbClr val="FFFFFF"/>
                </a:solidFill>
              </a:rPr>
              <a:t>Memorial Service</a:t>
            </a:r>
          </a:p>
          <a:p>
            <a:r>
              <a:rPr lang="en-US" sz="2000" dirty="0">
                <a:solidFill>
                  <a:srgbClr val="FFFFFF"/>
                </a:solidFill>
              </a:rPr>
              <a:t>Funeral Home</a:t>
            </a:r>
          </a:p>
          <a:p>
            <a:r>
              <a:rPr lang="en-US" sz="2000" dirty="0">
                <a:solidFill>
                  <a:srgbClr val="FFFFFF"/>
                </a:solidFill>
              </a:rPr>
              <a:t>Gravesite </a:t>
            </a:r>
          </a:p>
          <a:p>
            <a:r>
              <a:rPr lang="en-US" sz="2000" dirty="0">
                <a:solidFill>
                  <a:srgbClr val="FFFFFF"/>
                </a:solidFill>
              </a:rPr>
              <a:t>Church or place of worship</a:t>
            </a:r>
          </a:p>
          <a:p>
            <a:pPr marL="0" indent="0">
              <a:buNone/>
            </a:pPr>
            <a:endParaRPr lang="en-US" sz="1800" dirty="0">
              <a:solidFill>
                <a:srgbClr val="FFFFFF"/>
              </a:solidFill>
            </a:endParaRPr>
          </a:p>
        </p:txBody>
      </p:sp>
    </p:spTree>
    <p:extLst>
      <p:ext uri="{BB962C8B-B14F-4D97-AF65-F5344CB8AC3E}">
        <p14:creationId xmlns:p14="http://schemas.microsoft.com/office/powerpoint/2010/main" val="67486800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15" name="Group 114">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57" name="Rectangle 56">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CF48DFC3-6F45-8E18-1FA5-9830DDD38EF3}"/>
              </a:ext>
            </a:extLst>
          </p:cNvPr>
          <p:cNvSpPr>
            <a:spLocks noGrp="1"/>
          </p:cNvSpPr>
          <p:nvPr>
            <p:ph type="title"/>
          </p:nvPr>
        </p:nvSpPr>
        <p:spPr>
          <a:xfrm>
            <a:off x="7962519" y="618518"/>
            <a:ext cx="3084891" cy="1478570"/>
          </a:xfrm>
        </p:spPr>
        <p:txBody>
          <a:bodyPr>
            <a:normAutofit/>
          </a:bodyPr>
          <a:lstStyle/>
          <a:p>
            <a:r>
              <a:rPr lang="en-US" sz="3200"/>
              <a:t>                            LivING Tributes</a:t>
            </a:r>
          </a:p>
        </p:txBody>
      </p:sp>
      <p:pic>
        <p:nvPicPr>
          <p:cNvPr id="6" name="Picture 5" descr="hospital, funeral home, church, gravesite">
            <a:extLst>
              <a:ext uri="{FF2B5EF4-FFF2-40B4-BE49-F238E27FC236}">
                <a16:creationId xmlns:a16="http://schemas.microsoft.com/office/drawing/2014/main" id="{DB46608C-CDA7-33B7-B189-0A5957845431}"/>
              </a:ext>
            </a:extLst>
          </p:cNvPr>
          <p:cNvPicPr>
            <a:picLocks noChangeAspect="1"/>
          </p:cNvPicPr>
          <p:nvPr/>
        </p:nvPicPr>
        <p:blipFill>
          <a:blip r:embed="rId4"/>
          <a:srcRect l="18986" r="17916" b="1"/>
          <a:stretch/>
        </p:blipFill>
        <p:spPr>
          <a:xfrm>
            <a:off x="-5597" y="10"/>
            <a:ext cx="7558541" cy="6857990"/>
          </a:xfrm>
          <a:prstGeom prst="rect">
            <a:avLst/>
          </a:prstGeom>
        </p:spPr>
      </p:pic>
      <p:grpSp>
        <p:nvGrpSpPr>
          <p:cNvPr id="117" name="Group 116">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61" name="Rectangle 60">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18"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3"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9" name="Rectangle 118">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20"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1"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2"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3"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4"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5"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6"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7"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8"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9"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0"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1"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2"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3"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4"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5"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6"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7"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8"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9"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40"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41"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42"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43"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44" name="Rectangle 143">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45"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46"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2"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3"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4"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5"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6"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7"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8"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9"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0"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1" name="Rectangle 100">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02"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3"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4"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5"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6"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7"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8"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9"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0"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1"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2"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3"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4"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sp>
        <p:nvSpPr>
          <p:cNvPr id="3" name="Content Placeholder 2">
            <a:extLst>
              <a:ext uri="{FF2B5EF4-FFF2-40B4-BE49-F238E27FC236}">
                <a16:creationId xmlns:a16="http://schemas.microsoft.com/office/drawing/2014/main" id="{D6BC4036-C0C9-F94C-0532-5F612EAD74B2}"/>
              </a:ext>
            </a:extLst>
          </p:cNvPr>
          <p:cNvSpPr>
            <a:spLocks noGrp="1"/>
          </p:cNvSpPr>
          <p:nvPr>
            <p:ph idx="1"/>
          </p:nvPr>
        </p:nvSpPr>
        <p:spPr>
          <a:xfrm>
            <a:off x="8168895" y="2250281"/>
            <a:ext cx="3084892" cy="3541714"/>
          </a:xfrm>
        </p:spPr>
        <p:txBody>
          <a:bodyPr>
            <a:normAutofit fontScale="92500" lnSpcReduction="10000"/>
          </a:bodyPr>
          <a:lstStyle/>
          <a:p>
            <a:pPr>
              <a:lnSpc>
                <a:spcPct val="110000"/>
              </a:lnSpc>
            </a:pPr>
            <a:r>
              <a:rPr lang="en-US" sz="1800" dirty="0">
                <a:latin typeface="Century Gothic" panose="020B0502020202020204" pitchFamily="34" charset="0"/>
              </a:rPr>
              <a:t>A living tribute can be done for a nurse who is  elderly, medically frail, or receiving hospice services</a:t>
            </a:r>
          </a:p>
          <a:p>
            <a:pPr>
              <a:lnSpc>
                <a:spcPct val="110000"/>
              </a:lnSpc>
              <a:buFont typeface="Wingdings" panose="05000000000000000000" pitchFamily="2" charset="2"/>
              <a:buChar char="Ø"/>
            </a:pPr>
            <a:r>
              <a:rPr lang="en-US" sz="1500" dirty="0"/>
              <a:t>     N</a:t>
            </a:r>
            <a:r>
              <a:rPr lang="en-US" sz="1500" dirty="0">
                <a:latin typeface="Century Gothic" panose="020B0502020202020204" pitchFamily="34" charset="0"/>
              </a:rPr>
              <a:t>ursing home setting</a:t>
            </a:r>
          </a:p>
          <a:p>
            <a:pPr>
              <a:lnSpc>
                <a:spcPct val="110000"/>
              </a:lnSpc>
              <a:buFont typeface="Wingdings" panose="05000000000000000000" pitchFamily="2" charset="2"/>
              <a:buChar char="Ø"/>
            </a:pPr>
            <a:r>
              <a:rPr lang="en-US" sz="1500" dirty="0">
                <a:latin typeface="Century Gothic" panose="020B0502020202020204" pitchFamily="34" charset="0"/>
              </a:rPr>
              <a:t>     Hospital setting</a:t>
            </a:r>
          </a:p>
          <a:p>
            <a:pPr>
              <a:lnSpc>
                <a:spcPct val="110000"/>
              </a:lnSpc>
              <a:buFont typeface="Wingdings" panose="05000000000000000000" pitchFamily="2" charset="2"/>
              <a:buChar char="Ø"/>
            </a:pPr>
            <a:r>
              <a:rPr lang="en-US" sz="1500" dirty="0">
                <a:latin typeface="Century Gothic" panose="020B0502020202020204" pitchFamily="34" charset="0"/>
              </a:rPr>
              <a:t>     Hospice setting </a:t>
            </a:r>
          </a:p>
          <a:p>
            <a:pPr>
              <a:lnSpc>
                <a:spcPct val="110000"/>
              </a:lnSpc>
              <a:buFont typeface="Wingdings" panose="05000000000000000000" pitchFamily="2" charset="2"/>
              <a:buChar char="Ø"/>
            </a:pPr>
            <a:r>
              <a:rPr lang="en-US" sz="1500" dirty="0">
                <a:latin typeface="Century Gothic" panose="020B0502020202020204" pitchFamily="34" charset="0"/>
              </a:rPr>
              <a:t>     Home setting</a:t>
            </a:r>
          </a:p>
          <a:p>
            <a:pPr marL="0" indent="0">
              <a:lnSpc>
                <a:spcPct val="110000"/>
              </a:lnSpc>
              <a:buNone/>
            </a:pPr>
            <a:endParaRPr lang="en-US" sz="1500" dirty="0"/>
          </a:p>
          <a:p>
            <a:pPr marL="0" indent="0">
              <a:lnSpc>
                <a:spcPct val="110000"/>
              </a:lnSpc>
              <a:buNone/>
            </a:pPr>
            <a:r>
              <a:rPr lang="en-US" sz="1500" dirty="0"/>
              <a:t>   </a:t>
            </a:r>
          </a:p>
        </p:txBody>
      </p:sp>
    </p:spTree>
    <p:extLst>
      <p:ext uri="{BB962C8B-B14F-4D97-AF65-F5344CB8AC3E}">
        <p14:creationId xmlns:p14="http://schemas.microsoft.com/office/powerpoint/2010/main" val="200941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539B2197-45B7-5370-38DE-D58B504AF8B2}"/>
              </a:ext>
            </a:extLst>
          </p:cNvPr>
          <p:cNvSpPr>
            <a:spLocks noGrp="1"/>
          </p:cNvSpPr>
          <p:nvPr>
            <p:ph type="title"/>
          </p:nvPr>
        </p:nvSpPr>
        <p:spPr>
          <a:xfrm>
            <a:off x="1141413" y="618518"/>
            <a:ext cx="4459286" cy="1478570"/>
          </a:xfrm>
        </p:spPr>
        <p:txBody>
          <a:bodyPr>
            <a:normAutofit/>
          </a:bodyPr>
          <a:lstStyle/>
          <a:p>
            <a:r>
              <a:rPr lang="en-US" sz="3200" dirty="0"/>
              <a:t>            </a:t>
            </a:r>
            <a:r>
              <a:rPr lang="en-US" sz="3200" dirty="0">
                <a:latin typeface="Century Gothic" panose="020B0502020202020204" pitchFamily="34" charset="0"/>
              </a:rPr>
              <a:t>Tribute  </a:t>
            </a:r>
            <a:br>
              <a:rPr lang="en-US" sz="3200" dirty="0">
                <a:latin typeface="Century Gothic" panose="020B0502020202020204" pitchFamily="34" charset="0"/>
              </a:rPr>
            </a:br>
            <a:r>
              <a:rPr lang="en-US" sz="3200" dirty="0">
                <a:latin typeface="Century Gothic" panose="020B0502020202020204" pitchFamily="34" charset="0"/>
              </a:rPr>
              <a:t>       Ceremonies  </a:t>
            </a:r>
            <a:br>
              <a:rPr lang="en-US" sz="3200" dirty="0">
                <a:latin typeface="Century Gothic" panose="020B0502020202020204" pitchFamily="34" charset="0"/>
              </a:rPr>
            </a:br>
            <a:r>
              <a:rPr lang="en-US" sz="3200" dirty="0">
                <a:latin typeface="Century Gothic" panose="020B0502020202020204" pitchFamily="34" charset="0"/>
              </a:rPr>
              <a:t>       Include:</a:t>
            </a:r>
          </a:p>
        </p:txBody>
      </p:sp>
      <p:sp>
        <p:nvSpPr>
          <p:cNvPr id="3" name="Content Placeholder 2">
            <a:extLst>
              <a:ext uri="{FF2B5EF4-FFF2-40B4-BE49-F238E27FC236}">
                <a16:creationId xmlns:a16="http://schemas.microsoft.com/office/drawing/2014/main" id="{D7754B0B-889E-9462-59BB-920F0711C003}"/>
              </a:ext>
            </a:extLst>
          </p:cNvPr>
          <p:cNvSpPr>
            <a:spLocks noGrp="1"/>
          </p:cNvSpPr>
          <p:nvPr>
            <p:ph idx="1"/>
          </p:nvPr>
        </p:nvSpPr>
        <p:spPr>
          <a:xfrm>
            <a:off x="1141412" y="2249487"/>
            <a:ext cx="4459287" cy="3965046"/>
          </a:xfrm>
        </p:spPr>
        <p:txBody>
          <a:bodyPr>
            <a:noAutofit/>
          </a:bodyPr>
          <a:lstStyle/>
          <a:p>
            <a:pPr>
              <a:lnSpc>
                <a:spcPct val="110000"/>
              </a:lnSpc>
            </a:pPr>
            <a:r>
              <a:rPr lang="en-US" sz="1100" dirty="0">
                <a:latin typeface="Century Gothic" panose="020B0502020202020204" pitchFamily="34" charset="0"/>
              </a:rPr>
              <a:t>Nurses dress in traditional white uniform with white hosiery or socks, and white shoes.</a:t>
            </a:r>
          </a:p>
          <a:p>
            <a:pPr>
              <a:lnSpc>
                <a:spcPct val="110000"/>
              </a:lnSpc>
              <a:buFont typeface="Wingdings" panose="05000000000000000000" pitchFamily="2" charset="2"/>
              <a:buChar char="Ø"/>
            </a:pPr>
            <a:r>
              <a:rPr lang="en-US" sz="1100" dirty="0">
                <a:latin typeface="Century Gothic" panose="020B0502020202020204" pitchFamily="34" charset="0"/>
              </a:rPr>
              <a:t>         Woman's uniform is completed wearing a cap and cape  </a:t>
            </a:r>
          </a:p>
          <a:p>
            <a:pPr marL="0" indent="0">
              <a:lnSpc>
                <a:spcPct val="110000"/>
              </a:lnSpc>
              <a:buNone/>
            </a:pPr>
            <a:r>
              <a:rPr lang="en-US" sz="1100" dirty="0">
                <a:latin typeface="Century Gothic" panose="020B0502020202020204" pitchFamily="34" charset="0"/>
              </a:rPr>
              <a:t>              and white gloves</a:t>
            </a:r>
          </a:p>
          <a:p>
            <a:pPr>
              <a:lnSpc>
                <a:spcPct val="110000"/>
              </a:lnSpc>
              <a:buFont typeface="Wingdings" panose="05000000000000000000" pitchFamily="2" charset="2"/>
              <a:buChar char="Ø"/>
            </a:pPr>
            <a:r>
              <a:rPr lang="en-US" sz="1100" dirty="0">
                <a:latin typeface="Century Gothic" panose="020B0502020202020204" pitchFamily="34" charset="0"/>
              </a:rPr>
              <a:t>         Men may wear a navy-blue scrub top to match woman’s </a:t>
            </a:r>
          </a:p>
          <a:p>
            <a:pPr marL="0" indent="0">
              <a:lnSpc>
                <a:spcPct val="110000"/>
              </a:lnSpc>
              <a:buNone/>
            </a:pPr>
            <a:r>
              <a:rPr lang="en-US" sz="1100" dirty="0">
                <a:latin typeface="Century Gothic" panose="020B0502020202020204" pitchFamily="34" charset="0"/>
              </a:rPr>
              <a:t>              cape</a:t>
            </a:r>
          </a:p>
          <a:p>
            <a:pPr>
              <a:lnSpc>
                <a:spcPct val="110000"/>
              </a:lnSpc>
            </a:pPr>
            <a:r>
              <a:rPr lang="en-US" sz="1100" dirty="0">
                <a:latin typeface="Century Gothic" panose="020B0502020202020204" pitchFamily="34" charset="0"/>
              </a:rPr>
              <a:t>Nurse  procession into the front of the church or funeral home with lit candles </a:t>
            </a:r>
          </a:p>
          <a:p>
            <a:pPr marL="0" indent="0">
              <a:lnSpc>
                <a:spcPct val="110000"/>
              </a:lnSpc>
              <a:buNone/>
            </a:pPr>
            <a:r>
              <a:rPr lang="en-US" sz="1100" dirty="0" err="1">
                <a:latin typeface="Century Gothic" panose="020B0502020202020204" pitchFamily="34" charset="0"/>
              </a:rPr>
              <a:t>Ttribute</a:t>
            </a:r>
            <a:endParaRPr lang="en-US" sz="1100" dirty="0">
              <a:latin typeface="Century Gothic" panose="020B0502020202020204" pitchFamily="34" charset="0"/>
            </a:endParaRPr>
          </a:p>
          <a:p>
            <a:pPr>
              <a:lnSpc>
                <a:spcPct val="110000"/>
              </a:lnSpc>
              <a:buFont typeface="Wingdings" panose="05000000000000000000" pitchFamily="2" charset="2"/>
              <a:buChar char="Ø"/>
            </a:pPr>
            <a:r>
              <a:rPr lang="en-US" sz="1100" dirty="0">
                <a:latin typeface="Century Gothic" panose="020B0502020202020204" pitchFamily="34" charset="0"/>
              </a:rPr>
              <a:t>There  is placement of a white rose  on the casket near the urn or presented to the family </a:t>
            </a:r>
          </a:p>
          <a:p>
            <a:pPr>
              <a:lnSpc>
                <a:spcPct val="110000"/>
              </a:lnSpc>
              <a:buFont typeface="Wingdings" panose="05000000000000000000" pitchFamily="2" charset="2"/>
              <a:buChar char="Ø"/>
            </a:pPr>
            <a:r>
              <a:rPr lang="en-US" sz="1100" dirty="0">
                <a:latin typeface="Century Gothic" panose="020B0502020202020204" pitchFamily="34" charset="0"/>
              </a:rPr>
              <a:t>The white rose exemplifies honor  and appreciation to the nurse's devotion to their chose profession </a:t>
            </a:r>
          </a:p>
          <a:p>
            <a:pPr>
              <a:lnSpc>
                <a:spcPct val="110000"/>
              </a:lnSpc>
              <a:buFont typeface="Wingdings" panose="05000000000000000000" pitchFamily="2" charset="2"/>
              <a:buChar char="Ø"/>
            </a:pPr>
            <a:r>
              <a:rPr lang="en-US" sz="1100" dirty="0">
                <a:latin typeface="Century Gothic" panose="020B0502020202020204" pitchFamily="34" charset="0"/>
              </a:rPr>
              <a:t>A  blue carnation on the casket or near the urn  representing peace and serenity    </a:t>
            </a:r>
          </a:p>
        </p:txBody>
      </p:sp>
      <p:pic>
        <p:nvPicPr>
          <p:cNvPr id="4" name="Picture 3" descr="candle, white rose, blue carnation">
            <a:extLst>
              <a:ext uri="{FF2B5EF4-FFF2-40B4-BE49-F238E27FC236}">
                <a16:creationId xmlns:a16="http://schemas.microsoft.com/office/drawing/2014/main" id="{53791DC0-F2CA-4EFF-A2FD-B45E9DD24A4E}"/>
              </a:ext>
            </a:extLst>
          </p:cNvPr>
          <p:cNvPicPr>
            <a:picLocks noChangeAspect="1"/>
          </p:cNvPicPr>
          <p:nvPr/>
        </p:nvPicPr>
        <p:blipFill>
          <a:blip r:embed="rId4"/>
          <a:stretch>
            <a:fillRect/>
          </a:stretch>
        </p:blipFill>
        <p:spPr>
          <a:xfrm>
            <a:off x="6096000" y="1854666"/>
            <a:ext cx="5456279" cy="312371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3"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1"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3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64804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82" name="Rectangle 81">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2D56669E-7D5D-2FC2-E980-0EE83B73064A}"/>
              </a:ext>
            </a:extLst>
          </p:cNvPr>
          <p:cNvSpPr>
            <a:spLocks noGrp="1"/>
          </p:cNvSpPr>
          <p:nvPr>
            <p:ph type="title"/>
          </p:nvPr>
        </p:nvSpPr>
        <p:spPr>
          <a:xfrm>
            <a:off x="6448425" y="618518"/>
            <a:ext cx="4598985" cy="1478570"/>
          </a:xfrm>
        </p:spPr>
        <p:txBody>
          <a:bodyPr>
            <a:normAutofit/>
          </a:bodyPr>
          <a:lstStyle/>
          <a:p>
            <a:r>
              <a:rPr lang="en-US" dirty="0"/>
              <a:t>Tribute Ceremony Includes </a:t>
            </a:r>
            <a:r>
              <a:rPr lang="en-US" dirty="0" err="1"/>
              <a:t>ContINUED</a:t>
            </a:r>
            <a:endParaRPr lang="en-US" dirty="0"/>
          </a:p>
        </p:txBody>
      </p:sp>
      <p:pic>
        <p:nvPicPr>
          <p:cNvPr id="4" name="Picture 3" descr="nurses nightegale lamp praying hands">
            <a:extLst>
              <a:ext uri="{FF2B5EF4-FFF2-40B4-BE49-F238E27FC236}">
                <a16:creationId xmlns:a16="http://schemas.microsoft.com/office/drawing/2014/main" id="{E501E2A3-2EF4-04DA-C7A2-399B952A056B}"/>
              </a:ext>
            </a:extLst>
          </p:cNvPr>
          <p:cNvPicPr>
            <a:picLocks noChangeAspect="1"/>
          </p:cNvPicPr>
          <p:nvPr/>
        </p:nvPicPr>
        <p:blipFill>
          <a:blip r:embed="rId4"/>
          <a:srcRect l="23930" r="25135" b="1"/>
          <a:stretch/>
        </p:blipFill>
        <p:spPr>
          <a:xfrm>
            <a:off x="-5597" y="10"/>
            <a:ext cx="6101597" cy="6857990"/>
          </a:xfrm>
          <a:prstGeom prst="rect">
            <a:avLst/>
          </a:prstGeom>
        </p:spPr>
      </p:pic>
      <p:grpSp>
        <p:nvGrpSpPr>
          <p:cNvPr id="85" name="Group 84">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86" name="Rectangle 85">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87"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8"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89" name="Rectangle 88">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90"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1"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2"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3"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4"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5"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6"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7"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8"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99"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0"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1"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2"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3"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4"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5"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6"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7"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8"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09"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0"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1"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2"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3"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4" name="Rectangle 113">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15"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6"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7"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8"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19"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0"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1"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2"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3"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4"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5"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6" name="Rectangle 125">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27"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8"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29"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0"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1"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2"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3"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4"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5"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6"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7"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8"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9"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sp>
        <p:nvSpPr>
          <p:cNvPr id="3" name="Content Placeholder 2">
            <a:extLst>
              <a:ext uri="{FF2B5EF4-FFF2-40B4-BE49-F238E27FC236}">
                <a16:creationId xmlns:a16="http://schemas.microsoft.com/office/drawing/2014/main" id="{EAB88DE2-03A3-A56E-1237-66C73BFB5AF9}"/>
              </a:ext>
            </a:extLst>
          </p:cNvPr>
          <p:cNvSpPr>
            <a:spLocks noGrp="1"/>
          </p:cNvSpPr>
          <p:nvPr>
            <p:ph idx="1"/>
          </p:nvPr>
        </p:nvSpPr>
        <p:spPr>
          <a:xfrm>
            <a:off x="6448425" y="2249487"/>
            <a:ext cx="4598986" cy="3541714"/>
          </a:xfrm>
        </p:spPr>
        <p:txBody>
          <a:bodyPr>
            <a:normAutofit lnSpcReduction="10000"/>
          </a:bodyPr>
          <a:lstStyle/>
          <a:p>
            <a:pPr>
              <a:lnSpc>
                <a:spcPct val="110000"/>
              </a:lnSpc>
              <a:buFont typeface="Wingdings" panose="05000000000000000000" pitchFamily="2" charset="2"/>
              <a:buChar char="Ø"/>
            </a:pPr>
            <a:r>
              <a:rPr lang="en-US" sz="2000" dirty="0"/>
              <a:t>Presenting of the nightingale lantern to family </a:t>
            </a:r>
          </a:p>
          <a:p>
            <a:pPr>
              <a:lnSpc>
                <a:spcPct val="110000"/>
              </a:lnSpc>
              <a:buFont typeface="Wingdings" panose="05000000000000000000" pitchFamily="2" charset="2"/>
              <a:buChar char="Ø"/>
            </a:pPr>
            <a:r>
              <a:rPr lang="en-US" sz="2000" dirty="0"/>
              <a:t>Last call</a:t>
            </a:r>
          </a:p>
          <a:p>
            <a:pPr>
              <a:lnSpc>
                <a:spcPct val="110000"/>
              </a:lnSpc>
              <a:buFont typeface="Wingdings" panose="05000000000000000000" pitchFamily="2" charset="2"/>
              <a:buChar char="Ø"/>
            </a:pPr>
            <a:r>
              <a:rPr lang="en-US" sz="2000" dirty="0"/>
              <a:t>Nurses Prayer </a:t>
            </a:r>
          </a:p>
          <a:p>
            <a:pPr>
              <a:lnSpc>
                <a:spcPct val="110000"/>
              </a:lnSpc>
              <a:buFont typeface="Wingdings" panose="05000000000000000000" pitchFamily="2" charset="2"/>
              <a:buChar char="Ø"/>
            </a:pPr>
            <a:r>
              <a:rPr lang="en-US" sz="2000" dirty="0"/>
              <a:t>Nurses will be seated or will process  out of the church or funeral home will occur </a:t>
            </a:r>
          </a:p>
          <a:p>
            <a:pPr marL="0" indent="0">
              <a:lnSpc>
                <a:spcPct val="110000"/>
              </a:lnSpc>
              <a:buNone/>
            </a:pPr>
            <a:r>
              <a:rPr lang="en-US" sz="2000" dirty="0"/>
              <a:t>***Nurse Honor Guard may be asked to be present at casket or participate as an honorary pallbearer by the family</a:t>
            </a:r>
          </a:p>
          <a:p>
            <a:pPr>
              <a:lnSpc>
                <a:spcPct val="110000"/>
              </a:lnSpc>
            </a:pPr>
            <a:endParaRPr lang="en-US" sz="2000" dirty="0"/>
          </a:p>
        </p:txBody>
      </p:sp>
    </p:spTree>
    <p:extLst>
      <p:ext uri="{BB962C8B-B14F-4D97-AF65-F5344CB8AC3E}">
        <p14:creationId xmlns:p14="http://schemas.microsoft.com/office/powerpoint/2010/main" val="3979317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4"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A9B49BC5-AD70-8EEA-FCDD-A685D49F9992}"/>
              </a:ext>
            </a:extLst>
          </p:cNvPr>
          <p:cNvSpPr>
            <a:spLocks noGrp="1"/>
          </p:cNvSpPr>
          <p:nvPr>
            <p:ph type="title"/>
          </p:nvPr>
        </p:nvSpPr>
        <p:spPr>
          <a:xfrm>
            <a:off x="1141413" y="618518"/>
            <a:ext cx="4459286" cy="1478570"/>
          </a:xfrm>
        </p:spPr>
        <p:txBody>
          <a:bodyPr>
            <a:normAutofit/>
          </a:bodyPr>
          <a:lstStyle/>
          <a:p>
            <a:r>
              <a:rPr lang="en-US" sz="3200" dirty="0"/>
              <a:t>                              </a:t>
            </a:r>
            <a:r>
              <a:rPr lang="en-US" sz="3200" dirty="0">
                <a:latin typeface="Century Gothic" panose="020B0502020202020204" pitchFamily="34" charset="0"/>
              </a:rPr>
              <a:t>Preparations </a:t>
            </a:r>
            <a:r>
              <a:rPr lang="en-US" sz="3200" dirty="0"/>
              <a:t> </a:t>
            </a:r>
          </a:p>
        </p:txBody>
      </p:sp>
      <p:sp>
        <p:nvSpPr>
          <p:cNvPr id="3" name="Content Placeholder 2">
            <a:extLst>
              <a:ext uri="{FF2B5EF4-FFF2-40B4-BE49-F238E27FC236}">
                <a16:creationId xmlns:a16="http://schemas.microsoft.com/office/drawing/2014/main" id="{3D70A434-C657-76C1-1EBC-F8A15A073779}"/>
              </a:ext>
            </a:extLst>
          </p:cNvPr>
          <p:cNvSpPr>
            <a:spLocks noGrp="1"/>
          </p:cNvSpPr>
          <p:nvPr>
            <p:ph idx="1"/>
          </p:nvPr>
        </p:nvSpPr>
        <p:spPr>
          <a:xfrm>
            <a:off x="1141412" y="2249487"/>
            <a:ext cx="4459287" cy="3965046"/>
          </a:xfrm>
        </p:spPr>
        <p:txBody>
          <a:bodyPr>
            <a:normAutofit lnSpcReduction="10000"/>
          </a:bodyPr>
          <a:lstStyle/>
          <a:p>
            <a:pPr>
              <a:lnSpc>
                <a:spcPct val="110000"/>
              </a:lnSpc>
              <a:buFont typeface="Wingdings" panose="05000000000000000000" pitchFamily="2" charset="2"/>
              <a:buChar char="Ø"/>
            </a:pPr>
            <a:r>
              <a:rPr lang="en-US" sz="1600" dirty="0">
                <a:latin typeface="Century Gothic" panose="020B0502020202020204" pitchFamily="34" charset="0"/>
              </a:rPr>
              <a:t>Cultural and spiritual diversities are discussed with family, funeral director and/or clergy prior to the service</a:t>
            </a:r>
          </a:p>
          <a:p>
            <a:pPr>
              <a:lnSpc>
                <a:spcPct val="110000"/>
              </a:lnSpc>
              <a:buFont typeface="Wingdings" panose="05000000000000000000" pitchFamily="2" charset="2"/>
              <a:buChar char="Ø"/>
            </a:pPr>
            <a:r>
              <a:rPr lang="en-US" sz="1600" dirty="0">
                <a:latin typeface="Century Gothic" panose="020B0502020202020204" pitchFamily="34" charset="0"/>
              </a:rPr>
              <a:t>Bio of nurse will be written and read at the family's request</a:t>
            </a:r>
          </a:p>
          <a:p>
            <a:pPr>
              <a:lnSpc>
                <a:spcPct val="110000"/>
              </a:lnSpc>
              <a:buFont typeface="Wingdings" panose="05000000000000000000" pitchFamily="2" charset="2"/>
              <a:buChar char="Ø"/>
            </a:pPr>
            <a:r>
              <a:rPr lang="en-US" sz="1600" dirty="0">
                <a:latin typeface="Century Gothic" panose="020B0502020202020204" pitchFamily="34" charset="0"/>
              </a:rPr>
              <a:t>Obtain picture of the nurse being honored for picture frame</a:t>
            </a:r>
          </a:p>
          <a:p>
            <a:pPr>
              <a:lnSpc>
                <a:spcPct val="110000"/>
              </a:lnSpc>
              <a:buFont typeface="Wingdings" panose="05000000000000000000" pitchFamily="2" charset="2"/>
              <a:buChar char="Ø"/>
            </a:pPr>
            <a:r>
              <a:rPr lang="en-US" sz="1600" dirty="0">
                <a:latin typeface="Century Gothic" panose="020B0502020202020204" pitchFamily="34" charset="0"/>
              </a:rPr>
              <a:t>Create assignments for nurses participating in honor ceremony-who is speaking, who carrying nightingale lantern, who will carry and ring chimes for last call, who will carry in and place the white rose and blue carnation on the casket, near urn or present to family</a:t>
            </a:r>
          </a:p>
          <a:p>
            <a:pPr>
              <a:lnSpc>
                <a:spcPct val="110000"/>
              </a:lnSpc>
            </a:pPr>
            <a:endParaRPr lang="en-US" sz="1600" dirty="0"/>
          </a:p>
          <a:p>
            <a:pPr>
              <a:lnSpc>
                <a:spcPct val="110000"/>
              </a:lnSpc>
            </a:pPr>
            <a:endParaRPr lang="en-US" sz="1600" dirty="0"/>
          </a:p>
        </p:txBody>
      </p:sp>
      <p:pic>
        <p:nvPicPr>
          <p:cNvPr id="5" name="Picture 4" descr="Bouquet of red roses on a black background">
            <a:extLst>
              <a:ext uri="{FF2B5EF4-FFF2-40B4-BE49-F238E27FC236}">
                <a16:creationId xmlns:a16="http://schemas.microsoft.com/office/drawing/2014/main" id="{42BB932B-B357-EEDA-6AB2-F98F8BFEE6C9}"/>
              </a:ext>
            </a:extLst>
          </p:cNvPr>
          <p:cNvPicPr>
            <a:picLocks noChangeAspect="1"/>
          </p:cNvPicPr>
          <p:nvPr/>
        </p:nvPicPr>
        <p:blipFill rotWithShape="1">
          <a:blip r:embed="rId4"/>
          <a:srcRect l="33915" r="6697" b="-1"/>
          <a:stretch/>
        </p:blipFill>
        <p:spPr>
          <a:xfrm>
            <a:off x="6334754" y="618518"/>
            <a:ext cx="4978770" cy="559601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76" name="Group 75">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7"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78"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9"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0"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1"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2"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3"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4"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5"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6"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7"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8"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89"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0"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1"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2"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3"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94"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5"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6"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7"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8"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9"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0"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1"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2"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3"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568127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F472-2271-DD23-55D1-EC5CDEEC3251}"/>
              </a:ext>
            </a:extLst>
          </p:cNvPr>
          <p:cNvSpPr>
            <a:spLocks noGrp="1"/>
          </p:cNvSpPr>
          <p:nvPr>
            <p:ph type="title"/>
          </p:nvPr>
        </p:nvSpPr>
        <p:spPr>
          <a:xfrm>
            <a:off x="1141413" y="618518"/>
            <a:ext cx="9905998" cy="1478570"/>
          </a:xfrm>
        </p:spPr>
        <p:txBody>
          <a:bodyPr>
            <a:normAutofit/>
          </a:bodyPr>
          <a:lstStyle/>
          <a:p>
            <a:r>
              <a:rPr lang="en-US"/>
              <a:t>             Other Services and Activities </a:t>
            </a:r>
          </a:p>
        </p:txBody>
      </p:sp>
      <p:graphicFrame>
        <p:nvGraphicFramePr>
          <p:cNvPr id="53" name="Content Placeholder 2">
            <a:extLst>
              <a:ext uri="{FF2B5EF4-FFF2-40B4-BE49-F238E27FC236}">
                <a16:creationId xmlns:a16="http://schemas.microsoft.com/office/drawing/2014/main" id="{472ACFB8-BEF8-CDE9-DA8C-47DE239F0EDA}"/>
              </a:ext>
            </a:extLst>
          </p:cNvPr>
          <p:cNvGraphicFramePr>
            <a:graphicFrameLocks noGrp="1"/>
          </p:cNvGraphicFramePr>
          <p:nvPr>
            <p:ph idx="1"/>
            <p:extLst>
              <p:ext uri="{D42A27DB-BD31-4B8C-83A1-F6EECF244321}">
                <p14:modId xmlns:p14="http://schemas.microsoft.com/office/powerpoint/2010/main" val="2400708786"/>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4461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231</TotalTime>
  <Words>634</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Tw Cen MT</vt:lpstr>
      <vt:lpstr>Wingdings</vt:lpstr>
      <vt:lpstr>Circuit</vt:lpstr>
      <vt:lpstr>Finger Lakes Nurse Honor Guard    Ruth Benjamin RN,GERO-BC,CRRN,CDDN,CHPN Founder and President of FLNHG</vt:lpstr>
      <vt:lpstr>                               Our Mission </vt:lpstr>
      <vt:lpstr>Who is Eligible to be Honored by the Nurse Honor Guard?</vt:lpstr>
      <vt:lpstr>Tribute Ceremonies Can be held in Several Locations</vt:lpstr>
      <vt:lpstr>                            LivING Tributes</vt:lpstr>
      <vt:lpstr>            Tribute          Ceremonies          Include:</vt:lpstr>
      <vt:lpstr>Tribute Ceremony Includes ContINUED</vt:lpstr>
      <vt:lpstr>                              Preparations  </vt:lpstr>
      <vt:lpstr>             Other Services and Activities </vt:lpstr>
      <vt:lpstr>How the Honor Guard Services are Obtained </vt:lpstr>
      <vt:lpstr>What's Needed to Join the Finger Lakes Nurse Honor Guard?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Finger Lakes Nurse Honor Guard</dc:title>
  <dc:creator>Ruth Benjamin</dc:creator>
  <cp:lastModifiedBy>Ruth Benjamin</cp:lastModifiedBy>
  <cp:revision>2</cp:revision>
  <dcterms:created xsi:type="dcterms:W3CDTF">2023-12-04T02:51:41Z</dcterms:created>
  <dcterms:modified xsi:type="dcterms:W3CDTF">2025-03-08T23:10:41Z</dcterms:modified>
</cp:coreProperties>
</file>